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77" r:id="rId2"/>
    <p:sldId id="281" r:id="rId3"/>
    <p:sldId id="278" r:id="rId4"/>
    <p:sldId id="279" r:id="rId5"/>
    <p:sldId id="282" r:id="rId6"/>
    <p:sldId id="268" r:id="rId7"/>
    <p:sldId id="287" r:id="rId8"/>
    <p:sldId id="288" r:id="rId9"/>
    <p:sldId id="289" r:id="rId10"/>
    <p:sldId id="290" r:id="rId11"/>
    <p:sldId id="276"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1D4CA4-2430-4CEE-AF36-AA265CEC218C}" v="13" dt="2023-11-06T21:07:54.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18"/>
    <p:restoredTop sz="85170"/>
  </p:normalViewPr>
  <p:slideViewPr>
    <p:cSldViewPr snapToGrid="0" snapToObjects="1">
      <p:cViewPr varScale="1">
        <p:scale>
          <a:sx n="86" d="100"/>
          <a:sy n="86" d="100"/>
        </p:scale>
        <p:origin x="61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son, Angela (MOED)" userId="8537e40c-9b30-4be3-959d-9f1179285a76" providerId="ADAL" clId="{8E1D4CA4-2430-4CEE-AF36-AA265CEC218C}"/>
    <pc:docChg chg="undo custSel addSld delSld modSld sldOrd">
      <pc:chgData name="Harrison, Angela (MOED)" userId="8537e40c-9b30-4be3-959d-9f1179285a76" providerId="ADAL" clId="{8E1D4CA4-2430-4CEE-AF36-AA265CEC218C}" dt="2023-11-06T21:27:15.555" v="2037" actId="255"/>
      <pc:docMkLst>
        <pc:docMk/>
      </pc:docMkLst>
      <pc:sldChg chg="addSp delSp modSp mod">
        <pc:chgData name="Harrison, Angela (MOED)" userId="8537e40c-9b30-4be3-959d-9f1179285a76" providerId="ADAL" clId="{8E1D4CA4-2430-4CEE-AF36-AA265CEC218C}" dt="2023-11-06T18:38:18.358" v="119" actId="1076"/>
        <pc:sldMkLst>
          <pc:docMk/>
          <pc:sldMk cId="1311206908" sldId="268"/>
        </pc:sldMkLst>
        <pc:spChg chg="mod">
          <ac:chgData name="Harrison, Angela (MOED)" userId="8537e40c-9b30-4be3-959d-9f1179285a76" providerId="ADAL" clId="{8E1D4CA4-2430-4CEE-AF36-AA265CEC218C}" dt="2023-11-06T18:36:29.069" v="59" actId="1076"/>
          <ac:spMkLst>
            <pc:docMk/>
            <pc:sldMk cId="1311206908" sldId="268"/>
            <ac:spMk id="2" creationId="{B981C08A-57D7-BE43-A05A-BD94D10733E8}"/>
          </ac:spMkLst>
        </pc:spChg>
        <pc:spChg chg="mod">
          <ac:chgData name="Harrison, Angela (MOED)" userId="8537e40c-9b30-4be3-959d-9f1179285a76" providerId="ADAL" clId="{8E1D4CA4-2430-4CEE-AF36-AA265CEC218C}" dt="2023-11-06T18:36:47.971" v="62"/>
          <ac:spMkLst>
            <pc:docMk/>
            <pc:sldMk cId="1311206908" sldId="268"/>
            <ac:spMk id="3" creationId="{C8F23C3E-5304-4441-AC72-C72C93ECF52C}"/>
          </ac:spMkLst>
        </pc:spChg>
        <pc:spChg chg="add mod">
          <ac:chgData name="Harrison, Angela (MOED)" userId="8537e40c-9b30-4be3-959d-9f1179285a76" providerId="ADAL" clId="{8E1D4CA4-2430-4CEE-AF36-AA265CEC218C}" dt="2023-11-06T18:38:18.358" v="119" actId="1076"/>
          <ac:spMkLst>
            <pc:docMk/>
            <pc:sldMk cId="1311206908" sldId="268"/>
            <ac:spMk id="4" creationId="{F2FDB5DC-55A8-5097-64D1-57C5020CE30D}"/>
          </ac:spMkLst>
        </pc:spChg>
        <pc:spChg chg="add del mod">
          <ac:chgData name="Harrison, Angela (MOED)" userId="8537e40c-9b30-4be3-959d-9f1179285a76" providerId="ADAL" clId="{8E1D4CA4-2430-4CEE-AF36-AA265CEC218C}" dt="2023-11-06T18:36:51.231" v="63"/>
          <ac:spMkLst>
            <pc:docMk/>
            <pc:sldMk cId="1311206908" sldId="268"/>
            <ac:spMk id="5" creationId="{89F2D73F-024B-E2F4-5D94-54D3E8ECED5A}"/>
          </ac:spMkLst>
        </pc:spChg>
        <pc:spChg chg="add mod">
          <ac:chgData name="Harrison, Angela (MOED)" userId="8537e40c-9b30-4be3-959d-9f1179285a76" providerId="ADAL" clId="{8E1D4CA4-2430-4CEE-AF36-AA265CEC218C}" dt="2023-11-06T18:38:14.893" v="118" actId="1076"/>
          <ac:spMkLst>
            <pc:docMk/>
            <pc:sldMk cId="1311206908" sldId="268"/>
            <ac:spMk id="6" creationId="{0C3BC747-0B39-D512-F225-783BC82A8054}"/>
          </ac:spMkLst>
        </pc:spChg>
      </pc:sldChg>
      <pc:sldChg chg="modSp mod">
        <pc:chgData name="Harrison, Angela (MOED)" userId="8537e40c-9b30-4be3-959d-9f1179285a76" providerId="ADAL" clId="{8E1D4CA4-2430-4CEE-AF36-AA265CEC218C}" dt="2023-11-06T20:58:18.632" v="790" actId="2711"/>
        <pc:sldMkLst>
          <pc:docMk/>
          <pc:sldMk cId="1430642933" sldId="276"/>
        </pc:sldMkLst>
        <pc:spChg chg="mod">
          <ac:chgData name="Harrison, Angela (MOED)" userId="8537e40c-9b30-4be3-959d-9f1179285a76" providerId="ADAL" clId="{8E1D4CA4-2430-4CEE-AF36-AA265CEC218C}" dt="2023-11-06T20:58:18.632" v="790" actId="2711"/>
          <ac:spMkLst>
            <pc:docMk/>
            <pc:sldMk cId="1430642933" sldId="276"/>
            <ac:spMk id="8" creationId="{1816C121-94C3-0C41-9AF6-CF6150FC347C}"/>
          </ac:spMkLst>
        </pc:spChg>
      </pc:sldChg>
      <pc:sldChg chg="modSp mod">
        <pc:chgData name="Harrison, Angela (MOED)" userId="8537e40c-9b30-4be3-959d-9f1179285a76" providerId="ADAL" clId="{8E1D4CA4-2430-4CEE-AF36-AA265CEC218C}" dt="2023-11-06T18:38:57.597" v="124" actId="313"/>
        <pc:sldMkLst>
          <pc:docMk/>
          <pc:sldMk cId="3884598569" sldId="277"/>
        </pc:sldMkLst>
        <pc:spChg chg="mod">
          <ac:chgData name="Harrison, Angela (MOED)" userId="8537e40c-9b30-4be3-959d-9f1179285a76" providerId="ADAL" clId="{8E1D4CA4-2430-4CEE-AF36-AA265CEC218C}" dt="2023-11-06T18:38:57.597" v="124" actId="313"/>
          <ac:spMkLst>
            <pc:docMk/>
            <pc:sldMk cId="3884598569" sldId="277"/>
            <ac:spMk id="2" creationId="{99833244-60C4-3A43-9908-305BD1C05D50}"/>
          </ac:spMkLst>
        </pc:spChg>
      </pc:sldChg>
      <pc:sldChg chg="modSp mod">
        <pc:chgData name="Harrison, Angela (MOED)" userId="8537e40c-9b30-4be3-959d-9f1179285a76" providerId="ADAL" clId="{8E1D4CA4-2430-4CEE-AF36-AA265CEC218C}" dt="2023-11-06T18:47:39.724" v="136" actId="20577"/>
        <pc:sldMkLst>
          <pc:docMk/>
          <pc:sldMk cId="1870640928" sldId="278"/>
        </pc:sldMkLst>
        <pc:spChg chg="mod">
          <ac:chgData name="Harrison, Angela (MOED)" userId="8537e40c-9b30-4be3-959d-9f1179285a76" providerId="ADAL" clId="{8E1D4CA4-2430-4CEE-AF36-AA265CEC218C}" dt="2023-11-06T18:47:39.724" v="136" actId="20577"/>
          <ac:spMkLst>
            <pc:docMk/>
            <pc:sldMk cId="1870640928" sldId="278"/>
            <ac:spMk id="2" creationId="{30440678-D82D-5A4D-9E26-D336E5C7B1D2}"/>
          </ac:spMkLst>
        </pc:spChg>
      </pc:sldChg>
      <pc:sldChg chg="modSp mod ord">
        <pc:chgData name="Harrison, Angela (MOED)" userId="8537e40c-9b30-4be3-959d-9f1179285a76" providerId="ADAL" clId="{8E1D4CA4-2430-4CEE-AF36-AA265CEC218C}" dt="2023-11-06T20:56:44.841" v="777" actId="6549"/>
        <pc:sldMkLst>
          <pc:docMk/>
          <pc:sldMk cId="2007671196" sldId="279"/>
        </pc:sldMkLst>
        <pc:spChg chg="mod">
          <ac:chgData name="Harrison, Angela (MOED)" userId="8537e40c-9b30-4be3-959d-9f1179285a76" providerId="ADAL" clId="{8E1D4CA4-2430-4CEE-AF36-AA265CEC218C}" dt="2023-11-06T20:56:44.841" v="777" actId="6549"/>
          <ac:spMkLst>
            <pc:docMk/>
            <pc:sldMk cId="2007671196" sldId="279"/>
            <ac:spMk id="4" creationId="{D0E36061-DC27-F41C-5CCB-E681809A65B2}"/>
          </ac:spMkLst>
        </pc:spChg>
      </pc:sldChg>
      <pc:sldChg chg="addSp modSp add mod">
        <pc:chgData name="Harrison, Angela (MOED)" userId="8537e40c-9b30-4be3-959d-9f1179285a76" providerId="ADAL" clId="{8E1D4CA4-2430-4CEE-AF36-AA265CEC218C}" dt="2023-11-06T20:56:04.580" v="719" actId="113"/>
        <pc:sldMkLst>
          <pc:docMk/>
          <pc:sldMk cId="1795579220" sldId="282"/>
        </pc:sldMkLst>
        <pc:spChg chg="mod">
          <ac:chgData name="Harrison, Angela (MOED)" userId="8537e40c-9b30-4be3-959d-9f1179285a76" providerId="ADAL" clId="{8E1D4CA4-2430-4CEE-AF36-AA265CEC218C}" dt="2023-11-06T20:54:04.385" v="672" actId="21"/>
          <ac:spMkLst>
            <pc:docMk/>
            <pc:sldMk cId="1795579220" sldId="282"/>
            <ac:spMk id="2" creationId="{30440678-D82D-5A4D-9E26-D336E5C7B1D2}"/>
          </ac:spMkLst>
        </pc:spChg>
        <pc:spChg chg="add mod">
          <ac:chgData name="Harrison, Angela (MOED)" userId="8537e40c-9b30-4be3-959d-9f1179285a76" providerId="ADAL" clId="{8E1D4CA4-2430-4CEE-AF36-AA265CEC218C}" dt="2023-11-06T20:56:04.580" v="719" actId="113"/>
          <ac:spMkLst>
            <pc:docMk/>
            <pc:sldMk cId="1795579220" sldId="282"/>
            <ac:spMk id="3" creationId="{9F0CF4B8-B431-7010-697A-B4C01AE73396}"/>
          </ac:spMkLst>
        </pc:spChg>
      </pc:sldChg>
      <pc:sldChg chg="addSp delSp modSp add del mod">
        <pc:chgData name="Harrison, Angela (MOED)" userId="8537e40c-9b30-4be3-959d-9f1179285a76" providerId="ADAL" clId="{8E1D4CA4-2430-4CEE-AF36-AA265CEC218C}" dt="2023-11-06T20:51:24.379" v="651" actId="2696"/>
        <pc:sldMkLst>
          <pc:docMk/>
          <pc:sldMk cId="2338957961" sldId="282"/>
        </pc:sldMkLst>
        <pc:spChg chg="mod">
          <ac:chgData name="Harrison, Angela (MOED)" userId="8537e40c-9b30-4be3-959d-9f1179285a76" providerId="ADAL" clId="{8E1D4CA4-2430-4CEE-AF36-AA265CEC218C}" dt="2023-11-06T20:48:31.361" v="421" actId="20577"/>
          <ac:spMkLst>
            <pc:docMk/>
            <pc:sldMk cId="2338957961" sldId="282"/>
            <ac:spMk id="2" creationId="{B981C08A-57D7-BE43-A05A-BD94D10733E8}"/>
          </ac:spMkLst>
        </pc:spChg>
        <pc:spChg chg="del">
          <ac:chgData name="Harrison, Angela (MOED)" userId="8537e40c-9b30-4be3-959d-9f1179285a76" providerId="ADAL" clId="{8E1D4CA4-2430-4CEE-AF36-AA265CEC218C}" dt="2023-11-06T20:44:37.716" v="352" actId="21"/>
          <ac:spMkLst>
            <pc:docMk/>
            <pc:sldMk cId="2338957961" sldId="282"/>
            <ac:spMk id="3" creationId="{C8F23C3E-5304-4441-AC72-C72C93ECF52C}"/>
          </ac:spMkLst>
        </pc:spChg>
        <pc:spChg chg="del">
          <ac:chgData name="Harrison, Angela (MOED)" userId="8537e40c-9b30-4be3-959d-9f1179285a76" providerId="ADAL" clId="{8E1D4CA4-2430-4CEE-AF36-AA265CEC218C}" dt="2023-11-06T20:44:44.158" v="353" actId="21"/>
          <ac:spMkLst>
            <pc:docMk/>
            <pc:sldMk cId="2338957961" sldId="282"/>
            <ac:spMk id="4" creationId="{F2FDB5DC-55A8-5097-64D1-57C5020CE30D}"/>
          </ac:spMkLst>
        </pc:spChg>
        <pc:spChg chg="del">
          <ac:chgData name="Harrison, Angela (MOED)" userId="8537e40c-9b30-4be3-959d-9f1179285a76" providerId="ADAL" clId="{8E1D4CA4-2430-4CEE-AF36-AA265CEC218C}" dt="2023-11-06T20:45:04.304" v="355" actId="21"/>
          <ac:spMkLst>
            <pc:docMk/>
            <pc:sldMk cId="2338957961" sldId="282"/>
            <ac:spMk id="6" creationId="{0C3BC747-0B39-D512-F225-783BC82A8054}"/>
          </ac:spMkLst>
        </pc:spChg>
        <pc:spChg chg="add del mod">
          <ac:chgData name="Harrison, Angela (MOED)" userId="8537e40c-9b30-4be3-959d-9f1179285a76" providerId="ADAL" clId="{8E1D4CA4-2430-4CEE-AF36-AA265CEC218C}" dt="2023-11-06T20:44:57.826" v="354" actId="21"/>
          <ac:spMkLst>
            <pc:docMk/>
            <pc:sldMk cId="2338957961" sldId="282"/>
            <ac:spMk id="8" creationId="{E6C24332-5D75-2B1B-D898-7CE00DE9AE0F}"/>
          </ac:spMkLst>
        </pc:spChg>
        <pc:spChg chg="add mod">
          <ac:chgData name="Harrison, Angela (MOED)" userId="8537e40c-9b30-4be3-959d-9f1179285a76" providerId="ADAL" clId="{8E1D4CA4-2430-4CEE-AF36-AA265CEC218C}" dt="2023-11-06T20:50:50.530" v="650" actId="20577"/>
          <ac:spMkLst>
            <pc:docMk/>
            <pc:sldMk cId="2338957961" sldId="282"/>
            <ac:spMk id="11" creationId="{B3A8530B-2757-B92E-79E0-69A75EE67483}"/>
          </ac:spMkLst>
        </pc:spChg>
      </pc:sldChg>
      <pc:sldChg chg="addSp delSp modSp add del mod ord">
        <pc:chgData name="Harrison, Angela (MOED)" userId="8537e40c-9b30-4be3-959d-9f1179285a76" providerId="ADAL" clId="{8E1D4CA4-2430-4CEE-AF36-AA265CEC218C}" dt="2023-11-06T21:15:34.539" v="1773" actId="2696"/>
        <pc:sldMkLst>
          <pc:docMk/>
          <pc:sldMk cId="3874355117" sldId="283"/>
        </pc:sldMkLst>
        <pc:spChg chg="mod">
          <ac:chgData name="Harrison, Angela (MOED)" userId="8537e40c-9b30-4be3-959d-9f1179285a76" providerId="ADAL" clId="{8E1D4CA4-2430-4CEE-AF36-AA265CEC218C}" dt="2023-11-06T21:06:11.673" v="1037" actId="20577"/>
          <ac:spMkLst>
            <pc:docMk/>
            <pc:sldMk cId="3874355117" sldId="283"/>
            <ac:spMk id="2" creationId="{30440678-D82D-5A4D-9E26-D336E5C7B1D2}"/>
          </ac:spMkLst>
        </pc:spChg>
        <pc:spChg chg="add del mod">
          <ac:chgData name="Harrison, Angela (MOED)" userId="8537e40c-9b30-4be3-959d-9f1179285a76" providerId="ADAL" clId="{8E1D4CA4-2430-4CEE-AF36-AA265CEC218C}" dt="2023-11-06T21:06:29.982" v="1116" actId="20577"/>
          <ac:spMkLst>
            <pc:docMk/>
            <pc:sldMk cId="3874355117" sldId="283"/>
            <ac:spMk id="3" creationId="{9F0CF4B8-B431-7010-697A-B4C01AE73396}"/>
          </ac:spMkLst>
        </pc:spChg>
      </pc:sldChg>
      <pc:sldChg chg="new del">
        <pc:chgData name="Harrison, Angela (MOED)" userId="8537e40c-9b30-4be3-959d-9f1179285a76" providerId="ADAL" clId="{8E1D4CA4-2430-4CEE-AF36-AA265CEC218C}" dt="2023-11-06T20:57:10.139" v="782" actId="2696"/>
        <pc:sldMkLst>
          <pc:docMk/>
          <pc:sldMk cId="292068303" sldId="284"/>
        </pc:sldMkLst>
      </pc:sldChg>
      <pc:sldChg chg="add del">
        <pc:chgData name="Harrison, Angela (MOED)" userId="8537e40c-9b30-4be3-959d-9f1179285a76" providerId="ADAL" clId="{8E1D4CA4-2430-4CEE-AF36-AA265CEC218C}" dt="2023-11-06T21:07:13.750" v="1193" actId="2696"/>
        <pc:sldMkLst>
          <pc:docMk/>
          <pc:sldMk cId="1865826068" sldId="284"/>
        </pc:sldMkLst>
      </pc:sldChg>
      <pc:sldChg chg="modSp add del mod">
        <pc:chgData name="Harrison, Angela (MOED)" userId="8537e40c-9b30-4be3-959d-9f1179285a76" providerId="ADAL" clId="{8E1D4CA4-2430-4CEE-AF36-AA265CEC218C}" dt="2023-11-06T21:15:39.753" v="1775" actId="2696"/>
        <pc:sldMkLst>
          <pc:docMk/>
          <pc:sldMk cId="1780385425" sldId="285"/>
        </pc:sldMkLst>
        <pc:spChg chg="mod">
          <ac:chgData name="Harrison, Angela (MOED)" userId="8537e40c-9b30-4be3-959d-9f1179285a76" providerId="ADAL" clId="{8E1D4CA4-2430-4CEE-AF36-AA265CEC218C}" dt="2023-11-06T21:07:05.282" v="1192" actId="20577"/>
          <ac:spMkLst>
            <pc:docMk/>
            <pc:sldMk cId="1780385425" sldId="285"/>
            <ac:spMk id="3" creationId="{9F0CF4B8-B431-7010-697A-B4C01AE73396}"/>
          </ac:spMkLst>
        </pc:spChg>
      </pc:sldChg>
      <pc:sldChg chg="modSp add del mod">
        <pc:chgData name="Harrison, Angela (MOED)" userId="8537e40c-9b30-4be3-959d-9f1179285a76" providerId="ADAL" clId="{8E1D4CA4-2430-4CEE-AF36-AA265CEC218C}" dt="2023-11-06T21:15:37.662" v="1774" actId="2696"/>
        <pc:sldMkLst>
          <pc:docMk/>
          <pc:sldMk cId="2041164421" sldId="286"/>
        </pc:sldMkLst>
        <pc:spChg chg="mod">
          <ac:chgData name="Harrison, Angela (MOED)" userId="8537e40c-9b30-4be3-959d-9f1179285a76" providerId="ADAL" clId="{8E1D4CA4-2430-4CEE-AF36-AA265CEC218C}" dt="2023-11-06T21:06:51.629" v="1142" actId="20577"/>
          <ac:spMkLst>
            <pc:docMk/>
            <pc:sldMk cId="2041164421" sldId="286"/>
            <ac:spMk id="3" creationId="{9F0CF4B8-B431-7010-697A-B4C01AE73396}"/>
          </ac:spMkLst>
        </pc:spChg>
      </pc:sldChg>
      <pc:sldChg chg="addSp delSp modSp add mod ord">
        <pc:chgData name="Harrison, Angela (MOED)" userId="8537e40c-9b30-4be3-959d-9f1179285a76" providerId="ADAL" clId="{8E1D4CA4-2430-4CEE-AF36-AA265CEC218C}" dt="2023-11-06T21:18:23.416" v="1827" actId="20577"/>
        <pc:sldMkLst>
          <pc:docMk/>
          <pc:sldMk cId="3260406858" sldId="287"/>
        </pc:sldMkLst>
        <pc:spChg chg="add del mod">
          <ac:chgData name="Harrison, Angela (MOED)" userId="8537e40c-9b30-4be3-959d-9f1179285a76" providerId="ADAL" clId="{8E1D4CA4-2430-4CEE-AF36-AA265CEC218C}" dt="2023-11-06T21:04:37.941" v="1029" actId="21"/>
          <ac:spMkLst>
            <pc:docMk/>
            <pc:sldMk cId="3260406858" sldId="287"/>
            <ac:spMk id="2" creationId="{30440678-D82D-5A4D-9E26-D336E5C7B1D2}"/>
          </ac:spMkLst>
        </pc:spChg>
        <pc:spChg chg="add del mod">
          <ac:chgData name="Harrison, Angela (MOED)" userId="8537e40c-9b30-4be3-959d-9f1179285a76" providerId="ADAL" clId="{8E1D4CA4-2430-4CEE-AF36-AA265CEC218C}" dt="2023-11-06T21:03:40.784" v="1003" actId="1076"/>
          <ac:spMkLst>
            <pc:docMk/>
            <pc:sldMk cId="3260406858" sldId="287"/>
            <ac:spMk id="3" creationId="{9F0CF4B8-B431-7010-697A-B4C01AE73396}"/>
          </ac:spMkLst>
        </pc:spChg>
        <pc:spChg chg="add del mod">
          <ac:chgData name="Harrison, Angela (MOED)" userId="8537e40c-9b30-4be3-959d-9f1179285a76" providerId="ADAL" clId="{8E1D4CA4-2430-4CEE-AF36-AA265CEC218C}" dt="2023-11-06T21:03:41.871" v="1005" actId="21"/>
          <ac:spMkLst>
            <pc:docMk/>
            <pc:sldMk cId="3260406858" sldId="287"/>
            <ac:spMk id="7" creationId="{1FA98DA1-697E-68B9-01BF-98F47E5F3B69}"/>
          </ac:spMkLst>
        </pc:spChg>
        <pc:spChg chg="add del mod">
          <ac:chgData name="Harrison, Angela (MOED)" userId="8537e40c-9b30-4be3-959d-9f1179285a76" providerId="ADAL" clId="{8E1D4CA4-2430-4CEE-AF36-AA265CEC218C}" dt="2023-11-06T21:03:58.986" v="1022" actId="21"/>
          <ac:spMkLst>
            <pc:docMk/>
            <pc:sldMk cId="3260406858" sldId="287"/>
            <ac:spMk id="10" creationId="{C33B4069-3DCC-68ED-0CF7-7CDA9FED85D1}"/>
          </ac:spMkLst>
        </pc:spChg>
        <pc:spChg chg="add del mod">
          <ac:chgData name="Harrison, Angela (MOED)" userId="8537e40c-9b30-4be3-959d-9f1179285a76" providerId="ADAL" clId="{8E1D4CA4-2430-4CEE-AF36-AA265CEC218C}" dt="2023-11-06T21:04:45.875" v="1031" actId="21"/>
          <ac:spMkLst>
            <pc:docMk/>
            <pc:sldMk cId="3260406858" sldId="287"/>
            <ac:spMk id="12" creationId="{C9FAF6C1-1519-77FD-348A-9DE6E900BE7F}"/>
          </ac:spMkLst>
        </pc:spChg>
        <pc:spChg chg="add del mod">
          <ac:chgData name="Harrison, Angela (MOED)" userId="8537e40c-9b30-4be3-959d-9f1179285a76" providerId="ADAL" clId="{8E1D4CA4-2430-4CEE-AF36-AA265CEC218C}" dt="2023-11-06T21:06:05.748" v="1036"/>
          <ac:spMkLst>
            <pc:docMk/>
            <pc:sldMk cId="3260406858" sldId="287"/>
            <ac:spMk id="13" creationId="{975A96E7-3364-DB40-8D6E-09EB5F426CB4}"/>
          </ac:spMkLst>
        </pc:spChg>
        <pc:spChg chg="add mod">
          <ac:chgData name="Harrison, Angela (MOED)" userId="8537e40c-9b30-4be3-959d-9f1179285a76" providerId="ADAL" clId="{8E1D4CA4-2430-4CEE-AF36-AA265CEC218C}" dt="2023-11-06T21:18:23.416" v="1827" actId="20577"/>
          <ac:spMkLst>
            <pc:docMk/>
            <pc:sldMk cId="3260406858" sldId="287"/>
            <ac:spMk id="14" creationId="{86E99EF3-4C0E-8AD9-7F6B-E4E0CB499CF0}"/>
          </ac:spMkLst>
        </pc:spChg>
      </pc:sldChg>
      <pc:sldChg chg="modSp add mod">
        <pc:chgData name="Harrison, Angela (MOED)" userId="8537e40c-9b30-4be3-959d-9f1179285a76" providerId="ADAL" clId="{8E1D4CA4-2430-4CEE-AF36-AA265CEC218C}" dt="2023-11-06T21:19:57.228" v="1845" actId="2711"/>
        <pc:sldMkLst>
          <pc:docMk/>
          <pc:sldMk cId="426835261" sldId="288"/>
        </pc:sldMkLst>
        <pc:spChg chg="mod">
          <ac:chgData name="Harrison, Angela (MOED)" userId="8537e40c-9b30-4be3-959d-9f1179285a76" providerId="ADAL" clId="{8E1D4CA4-2430-4CEE-AF36-AA265CEC218C}" dt="2023-11-06T21:15:53.573" v="1813" actId="20577"/>
          <ac:spMkLst>
            <pc:docMk/>
            <pc:sldMk cId="426835261" sldId="288"/>
            <ac:spMk id="3" creationId="{9F0CF4B8-B431-7010-697A-B4C01AE73396}"/>
          </ac:spMkLst>
        </pc:spChg>
        <pc:spChg chg="mod">
          <ac:chgData name="Harrison, Angela (MOED)" userId="8537e40c-9b30-4be3-959d-9f1179285a76" providerId="ADAL" clId="{8E1D4CA4-2430-4CEE-AF36-AA265CEC218C}" dt="2023-11-06T21:19:57.228" v="1845" actId="2711"/>
          <ac:spMkLst>
            <pc:docMk/>
            <pc:sldMk cId="426835261" sldId="288"/>
            <ac:spMk id="14" creationId="{86E99EF3-4C0E-8AD9-7F6B-E4E0CB499CF0}"/>
          </ac:spMkLst>
        </pc:spChg>
      </pc:sldChg>
      <pc:sldChg chg="modSp add mod">
        <pc:chgData name="Harrison, Angela (MOED)" userId="8537e40c-9b30-4be3-959d-9f1179285a76" providerId="ADAL" clId="{8E1D4CA4-2430-4CEE-AF36-AA265CEC218C}" dt="2023-11-06T21:23:20.914" v="1895" actId="1076"/>
        <pc:sldMkLst>
          <pc:docMk/>
          <pc:sldMk cId="890818462" sldId="289"/>
        </pc:sldMkLst>
        <pc:spChg chg="mod">
          <ac:chgData name="Harrison, Angela (MOED)" userId="8537e40c-9b30-4be3-959d-9f1179285a76" providerId="ADAL" clId="{8E1D4CA4-2430-4CEE-AF36-AA265CEC218C}" dt="2023-11-06T21:20:25.061" v="1872" actId="20577"/>
          <ac:spMkLst>
            <pc:docMk/>
            <pc:sldMk cId="890818462" sldId="289"/>
            <ac:spMk id="3" creationId="{9F0CF4B8-B431-7010-697A-B4C01AE73396}"/>
          </ac:spMkLst>
        </pc:spChg>
        <pc:spChg chg="mod">
          <ac:chgData name="Harrison, Angela (MOED)" userId="8537e40c-9b30-4be3-959d-9f1179285a76" providerId="ADAL" clId="{8E1D4CA4-2430-4CEE-AF36-AA265CEC218C}" dt="2023-11-06T21:23:20.914" v="1895" actId="1076"/>
          <ac:spMkLst>
            <pc:docMk/>
            <pc:sldMk cId="890818462" sldId="289"/>
            <ac:spMk id="14" creationId="{86E99EF3-4C0E-8AD9-7F6B-E4E0CB499CF0}"/>
          </ac:spMkLst>
        </pc:spChg>
      </pc:sldChg>
      <pc:sldChg chg="modSp add mod">
        <pc:chgData name="Harrison, Angela (MOED)" userId="8537e40c-9b30-4be3-959d-9f1179285a76" providerId="ADAL" clId="{8E1D4CA4-2430-4CEE-AF36-AA265CEC218C}" dt="2023-11-06T21:27:15.555" v="2037" actId="255"/>
        <pc:sldMkLst>
          <pc:docMk/>
          <pc:sldMk cId="1585944082" sldId="290"/>
        </pc:sldMkLst>
        <pc:spChg chg="mod">
          <ac:chgData name="Harrison, Angela (MOED)" userId="8537e40c-9b30-4be3-959d-9f1179285a76" providerId="ADAL" clId="{8E1D4CA4-2430-4CEE-AF36-AA265CEC218C}" dt="2023-11-06T21:23:40.317" v="1928" actId="20577"/>
          <ac:spMkLst>
            <pc:docMk/>
            <pc:sldMk cId="1585944082" sldId="290"/>
            <ac:spMk id="3" creationId="{9F0CF4B8-B431-7010-697A-B4C01AE73396}"/>
          </ac:spMkLst>
        </pc:spChg>
        <pc:spChg chg="mod">
          <ac:chgData name="Harrison, Angela (MOED)" userId="8537e40c-9b30-4be3-959d-9f1179285a76" providerId="ADAL" clId="{8E1D4CA4-2430-4CEE-AF36-AA265CEC218C}" dt="2023-11-06T21:27:15.555" v="2037" actId="255"/>
          <ac:spMkLst>
            <pc:docMk/>
            <pc:sldMk cId="1585944082" sldId="290"/>
            <ac:spMk id="14" creationId="{86E99EF3-4C0E-8AD9-7F6B-E4E0CB499CF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9AB109-E059-3A42-A49F-B4A27582CD0D}"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18930C-FE95-1846-9201-E5758B488041}" type="slidenum">
              <a:rPr lang="en-US" smtClean="0"/>
              <a:t>‹#›</a:t>
            </a:fld>
            <a:endParaRPr lang="en-US"/>
          </a:p>
        </p:txBody>
      </p:sp>
    </p:spTree>
    <p:extLst>
      <p:ext uri="{BB962C8B-B14F-4D97-AF65-F5344CB8AC3E}">
        <p14:creationId xmlns:p14="http://schemas.microsoft.com/office/powerpoint/2010/main" val="2034087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60 point for the title </a:t>
            </a:r>
          </a:p>
          <a:p>
            <a:r>
              <a:rPr lang="en-US" dirty="0"/>
              <a:t>Use Avenir Next Ultra Light 24 point for the subtext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text should be center aligned</a:t>
            </a:r>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1</a:t>
            </a:fld>
            <a:endParaRPr lang="en-US"/>
          </a:p>
        </p:txBody>
      </p:sp>
    </p:spTree>
    <p:extLst>
      <p:ext uri="{BB962C8B-B14F-4D97-AF65-F5344CB8AC3E}">
        <p14:creationId xmlns:p14="http://schemas.microsoft.com/office/powerpoint/2010/main" val="104659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available, utilize Colorful Palette 1 for chart color</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11</a:t>
            </a:fld>
            <a:endParaRPr lang="en-US"/>
          </a:p>
        </p:txBody>
      </p:sp>
    </p:spTree>
    <p:extLst>
      <p:ext uri="{BB962C8B-B14F-4D97-AF65-F5344CB8AC3E}">
        <p14:creationId xmlns:p14="http://schemas.microsoft.com/office/powerpoint/2010/main" val="931424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3</a:t>
            </a:fld>
            <a:endParaRPr lang="en-US"/>
          </a:p>
        </p:txBody>
      </p:sp>
    </p:spTree>
    <p:extLst>
      <p:ext uri="{BB962C8B-B14F-4D97-AF65-F5344CB8AC3E}">
        <p14:creationId xmlns:p14="http://schemas.microsoft.com/office/powerpoint/2010/main" val="409296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4</a:t>
            </a:fld>
            <a:endParaRPr lang="en-US"/>
          </a:p>
        </p:txBody>
      </p:sp>
    </p:spTree>
    <p:extLst>
      <p:ext uri="{BB962C8B-B14F-4D97-AF65-F5344CB8AC3E}">
        <p14:creationId xmlns:p14="http://schemas.microsoft.com/office/powerpoint/2010/main" val="1483691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5</a:t>
            </a:fld>
            <a:endParaRPr lang="en-US"/>
          </a:p>
        </p:txBody>
      </p:sp>
    </p:spTree>
    <p:extLst>
      <p:ext uri="{BB962C8B-B14F-4D97-AF65-F5344CB8AC3E}">
        <p14:creationId xmlns:p14="http://schemas.microsoft.com/office/powerpoint/2010/main" val="37074357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51EB8552-7DEA-BB48-A9C0-A6CD7328F300}" type="slidenum">
              <a:rPr lang="en-US" smtClean="0"/>
              <a:t>6</a:t>
            </a:fld>
            <a:endParaRPr lang="en-US"/>
          </a:p>
        </p:txBody>
      </p:sp>
    </p:spTree>
    <p:extLst>
      <p:ext uri="{BB962C8B-B14F-4D97-AF65-F5344CB8AC3E}">
        <p14:creationId xmlns:p14="http://schemas.microsoft.com/office/powerpoint/2010/main" val="1636699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7</a:t>
            </a:fld>
            <a:endParaRPr lang="en-US"/>
          </a:p>
        </p:txBody>
      </p:sp>
    </p:spTree>
    <p:extLst>
      <p:ext uri="{BB962C8B-B14F-4D97-AF65-F5344CB8AC3E}">
        <p14:creationId xmlns:p14="http://schemas.microsoft.com/office/powerpoint/2010/main" val="1895233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8</a:t>
            </a:fld>
            <a:endParaRPr lang="en-US"/>
          </a:p>
        </p:txBody>
      </p:sp>
    </p:spTree>
    <p:extLst>
      <p:ext uri="{BB962C8B-B14F-4D97-AF65-F5344CB8AC3E}">
        <p14:creationId xmlns:p14="http://schemas.microsoft.com/office/powerpoint/2010/main" val="4143333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9</a:t>
            </a:fld>
            <a:endParaRPr lang="en-US"/>
          </a:p>
        </p:txBody>
      </p:sp>
    </p:spTree>
    <p:extLst>
      <p:ext uri="{BB962C8B-B14F-4D97-AF65-F5344CB8AC3E}">
        <p14:creationId xmlns:p14="http://schemas.microsoft.com/office/powerpoint/2010/main" val="243935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Avenir Next Demi Bold 44 point for the slide title </a:t>
            </a:r>
          </a:p>
          <a:p>
            <a:r>
              <a:rPr lang="en-US" dirty="0"/>
              <a:t>Use Avenir Next Ultra Light 28 point for the subtext</a:t>
            </a:r>
          </a:p>
          <a:p>
            <a:r>
              <a:rPr lang="en-US" dirty="0"/>
              <a:t>All text should be left aligned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Utilize square bullet points instead of round to create a modern feel</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8618930C-FE95-1846-9201-E5758B488041}" type="slidenum">
              <a:rPr lang="en-US" smtClean="0"/>
              <a:t>10</a:t>
            </a:fld>
            <a:endParaRPr lang="en-US"/>
          </a:p>
        </p:txBody>
      </p:sp>
    </p:spTree>
    <p:extLst>
      <p:ext uri="{BB962C8B-B14F-4D97-AF65-F5344CB8AC3E}">
        <p14:creationId xmlns:p14="http://schemas.microsoft.com/office/powerpoint/2010/main" val="1257180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9E72-9915-BC76-4BDC-FB674916E38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D18D27-5C7E-1FAF-4BBE-CCAA765C41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3D3A28-FEC6-B114-2A47-25B7468FC135}"/>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5" name="Footer Placeholder 4">
            <a:extLst>
              <a:ext uri="{FF2B5EF4-FFF2-40B4-BE49-F238E27FC236}">
                <a16:creationId xmlns:a16="http://schemas.microsoft.com/office/drawing/2014/main" id="{FD1AF2BF-B3E8-BE0B-F233-97B300F285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B8BB88-8FCB-F393-4199-1CED4B1E499C}"/>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283438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D4B33-754E-0BDD-6DEC-A6301A2E9C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21CF0-2CA5-9B3F-5C77-0EA5E2BFC6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41F78E-BB62-BE97-D40A-D9C794ECBE93}"/>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5" name="Footer Placeholder 4">
            <a:extLst>
              <a:ext uri="{FF2B5EF4-FFF2-40B4-BE49-F238E27FC236}">
                <a16:creationId xmlns:a16="http://schemas.microsoft.com/office/drawing/2014/main" id="{889477ED-737E-85E9-0A65-B9B6042891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6DE9F0-9DAB-EB5F-927D-573CFAB6BB84}"/>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2669078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1C6CA1-1403-8127-4EDF-36583DE174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ACC934-9D77-3868-ACAD-562FAE6A0F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5B58B8-8FBA-504D-8DA1-C64506A1BE7E}"/>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5" name="Footer Placeholder 4">
            <a:extLst>
              <a:ext uri="{FF2B5EF4-FFF2-40B4-BE49-F238E27FC236}">
                <a16:creationId xmlns:a16="http://schemas.microsoft.com/office/drawing/2014/main" id="{234D5D9F-8DD4-2EDE-DB11-59428DFDD8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B93E4A-9EAF-FDF2-DB57-C2865BD353C7}"/>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411131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E18C5-397B-5D7E-5D9B-BF05845A61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0D2228-3FA4-60F9-3EFC-0A6FBEFB18A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D2FF59-50FE-E7B6-676E-B5A89249BB94}"/>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5" name="Footer Placeholder 4">
            <a:extLst>
              <a:ext uri="{FF2B5EF4-FFF2-40B4-BE49-F238E27FC236}">
                <a16:creationId xmlns:a16="http://schemas.microsoft.com/office/drawing/2014/main" id="{B6689B7B-3D5B-593F-76B1-C5A59BC82C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1D01B8-63F2-5A33-B3C8-3F9CE9DDBEB6}"/>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355938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7FD55-43F5-D1F2-2F7B-83AC284430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C03980-7C8B-925C-13B1-ED0206266C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F94675-C2F2-DE9A-D09B-049622964318}"/>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5" name="Footer Placeholder 4">
            <a:extLst>
              <a:ext uri="{FF2B5EF4-FFF2-40B4-BE49-F238E27FC236}">
                <a16:creationId xmlns:a16="http://schemas.microsoft.com/office/drawing/2014/main" id="{33DB77EF-5E28-D36C-2187-C45CE8895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9D5C5-B6AD-ECF6-6DFA-03B35E331F2C}"/>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4078944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907BC-D78C-9D4E-A3A8-451FC8541E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9A9F05-1D52-4554-CAB4-9AF379A31F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60C1D3-E27C-CB26-35CD-8EC98571FF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BBC24D-A610-4302-2F15-681335750540}"/>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6" name="Footer Placeholder 5">
            <a:extLst>
              <a:ext uri="{FF2B5EF4-FFF2-40B4-BE49-F238E27FC236}">
                <a16:creationId xmlns:a16="http://schemas.microsoft.com/office/drawing/2014/main" id="{CB0BDC73-BB92-4FB9-2184-D97C5642E7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6A4ADB-818B-8BE7-8E10-0DCF4ED9CEBE}"/>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507693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3E7A-25E8-0C92-E53D-FF3E3E1CF1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A9772DC-9EB5-A6D9-7BAB-BE993A9BA3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52983D-AF01-74EC-9161-C42680CF2D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47BAF2-7A73-35CA-07AA-F36F31279B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816731-4D45-3787-9DB7-FF7ED34018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928B54-DECF-CC5D-473B-DFAA9D2DB2C1}"/>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8" name="Footer Placeholder 7">
            <a:extLst>
              <a:ext uri="{FF2B5EF4-FFF2-40B4-BE49-F238E27FC236}">
                <a16:creationId xmlns:a16="http://schemas.microsoft.com/office/drawing/2014/main" id="{CE078CFF-1EE0-D62C-628C-EE4A5BF57E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CF50859-38D5-5CC9-0CC5-94D7C894C571}"/>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205861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FA8D7-4477-4297-AB28-8BC59EE292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3957E0-FB56-042D-2AA4-9CBAEC22DCC0}"/>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4" name="Footer Placeholder 3">
            <a:extLst>
              <a:ext uri="{FF2B5EF4-FFF2-40B4-BE49-F238E27FC236}">
                <a16:creationId xmlns:a16="http://schemas.microsoft.com/office/drawing/2014/main" id="{8D563313-CF45-326E-13F4-00932F3EAF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AD16DB-CE1C-3ADB-E00F-492991DE5EAC}"/>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305725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B6CD3A-2546-465B-8ADF-A55F33A2F812}"/>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3" name="Footer Placeholder 2">
            <a:extLst>
              <a:ext uri="{FF2B5EF4-FFF2-40B4-BE49-F238E27FC236}">
                <a16:creationId xmlns:a16="http://schemas.microsoft.com/office/drawing/2014/main" id="{B05C6E80-01EF-0D73-5225-6F63434EB5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128715-89B1-A27E-9ADC-95EAAD5C3867}"/>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310515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FD728-9B25-F850-FE7E-4208A3D6D2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04854E-E566-14B9-CBBE-687582F243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2FA4C2-820D-408A-AEB0-F6BC99927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B47466-FECD-ADEC-9AE9-867A9F66B874}"/>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6" name="Footer Placeholder 5">
            <a:extLst>
              <a:ext uri="{FF2B5EF4-FFF2-40B4-BE49-F238E27FC236}">
                <a16:creationId xmlns:a16="http://schemas.microsoft.com/office/drawing/2014/main" id="{44994F6C-31DA-108E-CC7C-AAC9CF5DDC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E41B4D-DEA1-52CF-C303-02AF233B9E67}"/>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361433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7775D-6A25-A58F-93B9-E8932B1552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474474-BFCD-6BAE-8997-030FD4A7F6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97F44A-F1A4-836B-E565-C034C79C21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0DBAD-3A0B-415E-28DE-54F3756012E1}"/>
              </a:ext>
            </a:extLst>
          </p:cNvPr>
          <p:cNvSpPr>
            <a:spLocks noGrp="1"/>
          </p:cNvSpPr>
          <p:nvPr>
            <p:ph type="dt" sz="half" idx="10"/>
          </p:nvPr>
        </p:nvSpPr>
        <p:spPr/>
        <p:txBody>
          <a:bodyPr/>
          <a:lstStyle/>
          <a:p>
            <a:fld id="{56E9972D-9742-8443-8FB6-B5D2AFA9E7E1}" type="datetimeFigureOut">
              <a:rPr lang="en-US" smtClean="0"/>
              <a:t>11/6/2023</a:t>
            </a:fld>
            <a:endParaRPr lang="en-US"/>
          </a:p>
        </p:txBody>
      </p:sp>
      <p:sp>
        <p:nvSpPr>
          <p:cNvPr id="6" name="Footer Placeholder 5">
            <a:extLst>
              <a:ext uri="{FF2B5EF4-FFF2-40B4-BE49-F238E27FC236}">
                <a16:creationId xmlns:a16="http://schemas.microsoft.com/office/drawing/2014/main" id="{A22AAEB6-D8BA-C126-0594-ACE1ACCAB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02B58D-2450-F3DD-67D1-BAF11E6333BB}"/>
              </a:ext>
            </a:extLst>
          </p:cNvPr>
          <p:cNvSpPr>
            <a:spLocks noGrp="1"/>
          </p:cNvSpPr>
          <p:nvPr>
            <p:ph type="sldNum" sz="quarter" idx="12"/>
          </p:nvPr>
        </p:nvSpPr>
        <p:spPr/>
        <p:txBody>
          <a:bodyPr/>
          <a:lstStyle/>
          <a:p>
            <a:fld id="{141AE4D3-F931-394D-886D-8BF138DA951F}" type="slidenum">
              <a:rPr lang="en-US" smtClean="0"/>
              <a:t>‹#›</a:t>
            </a:fld>
            <a:endParaRPr lang="en-US"/>
          </a:p>
        </p:txBody>
      </p:sp>
    </p:spTree>
    <p:extLst>
      <p:ext uri="{BB962C8B-B14F-4D97-AF65-F5344CB8AC3E}">
        <p14:creationId xmlns:p14="http://schemas.microsoft.com/office/powerpoint/2010/main" val="52316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9DCFB75-E52E-5885-5CE7-4C0F62DE9A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3A6FAA-CBDF-D216-7E27-68FD38E6DB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B932A6-8EF3-9A0A-832C-55326BA9F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9972D-9742-8443-8FB6-B5D2AFA9E7E1}" type="datetimeFigureOut">
              <a:rPr lang="en-US" smtClean="0"/>
              <a:t>11/6/2023</a:t>
            </a:fld>
            <a:endParaRPr lang="en-US"/>
          </a:p>
        </p:txBody>
      </p:sp>
      <p:sp>
        <p:nvSpPr>
          <p:cNvPr id="5" name="Footer Placeholder 4">
            <a:extLst>
              <a:ext uri="{FF2B5EF4-FFF2-40B4-BE49-F238E27FC236}">
                <a16:creationId xmlns:a16="http://schemas.microsoft.com/office/drawing/2014/main" id="{5C835579-F438-84CF-3905-548AD30E8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C7FB1B-2B2E-C7F9-444F-85FAE872E8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AE4D3-F931-394D-886D-8BF138DA951F}" type="slidenum">
              <a:rPr lang="en-US" smtClean="0"/>
              <a:t>‹#›</a:t>
            </a:fld>
            <a:endParaRPr lang="en-US"/>
          </a:p>
        </p:txBody>
      </p:sp>
    </p:spTree>
    <p:extLst>
      <p:ext uri="{BB962C8B-B14F-4D97-AF65-F5344CB8AC3E}">
        <p14:creationId xmlns:p14="http://schemas.microsoft.com/office/powerpoint/2010/main" val="2014592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mailto:shantrice.coopermckoy@baltimorecity.gov"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ngela.Harrison@baltimorecity.gov" TargetMode="External"/><Relationship Id="rId2" Type="http://schemas.openxmlformats.org/officeDocument/2006/relationships/hyperlink" Target="mailto:Krysti.Dickerson@baltimorecity.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FA308DF-AFDB-6567-5B10-A26F16AC34A5}"/>
              </a:ext>
            </a:extLst>
          </p:cNvPr>
          <p:cNvPicPr>
            <a:picLocks noChangeAspect="1"/>
          </p:cNvPicPr>
          <p:nvPr/>
        </p:nvPicPr>
        <p:blipFill>
          <a:blip r:embed="rId3"/>
          <a:stretch>
            <a:fillRect/>
          </a:stretch>
        </p:blipFill>
        <p:spPr>
          <a:xfrm>
            <a:off x="0" y="-32353"/>
            <a:ext cx="12298717" cy="6922706"/>
          </a:xfrm>
          <a:prstGeom prst="rect">
            <a:avLst/>
          </a:prstGeom>
        </p:spPr>
      </p:pic>
      <p:sp>
        <p:nvSpPr>
          <p:cNvPr id="6" name="Rectangle 5">
            <a:extLst>
              <a:ext uri="{FF2B5EF4-FFF2-40B4-BE49-F238E27FC236}">
                <a16:creationId xmlns:a16="http://schemas.microsoft.com/office/drawing/2014/main" id="{851BDF44-3196-A38F-D8C1-50C3BC8E3403}"/>
              </a:ext>
            </a:extLst>
          </p:cNvPr>
          <p:cNvSpPr/>
          <p:nvPr/>
        </p:nvSpPr>
        <p:spPr>
          <a:xfrm>
            <a:off x="1359108" y="1210456"/>
            <a:ext cx="9473784" cy="443708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833244-60C4-3A43-9908-305BD1C05D50}"/>
              </a:ext>
            </a:extLst>
          </p:cNvPr>
          <p:cNvSpPr>
            <a:spLocks noGrp="1"/>
          </p:cNvSpPr>
          <p:nvPr>
            <p:ph type="ctrTitle"/>
          </p:nvPr>
        </p:nvSpPr>
        <p:spPr>
          <a:xfrm>
            <a:off x="1995361" y="3004672"/>
            <a:ext cx="8201278" cy="1769094"/>
          </a:xfrm>
        </p:spPr>
        <p:txBody>
          <a:bodyPr>
            <a:normAutofit/>
          </a:bodyPr>
          <a:lstStyle/>
          <a:p>
            <a:r>
              <a:rPr lang="en-US" dirty="0">
                <a:latin typeface="Avenir Next Ultra Light"/>
              </a:rPr>
              <a:t>WRC FLEX GRANT</a:t>
            </a:r>
            <a:br>
              <a:rPr lang="en-US" dirty="0">
                <a:latin typeface="Avenir Next Ultra Light" panose="020B0203020202020204" pitchFamily="34" charset="77"/>
              </a:rPr>
            </a:br>
            <a:r>
              <a:rPr lang="en-US" sz="4000" dirty="0">
                <a:latin typeface="Avenir Next Ultra Light"/>
              </a:rPr>
              <a:t>Bidders’ Conference </a:t>
            </a:r>
            <a:br>
              <a:rPr lang="en-US" sz="4000" dirty="0">
                <a:latin typeface="Avenir Next Ultra Light" panose="020B0203020202020204" pitchFamily="34" charset="77"/>
              </a:rPr>
            </a:br>
            <a:r>
              <a:rPr lang="en-US" sz="2000" dirty="0">
                <a:latin typeface="Avenir Next Ultra Light"/>
              </a:rPr>
              <a:t>November 7, 2023</a:t>
            </a:r>
            <a:endParaRPr lang="en-US" sz="2400" dirty="0">
              <a:latin typeface="Avenir Next Ultra Light"/>
            </a:endParaRPr>
          </a:p>
        </p:txBody>
      </p:sp>
      <p:pic>
        <p:nvPicPr>
          <p:cNvPr id="8" name="Picture 7">
            <a:extLst>
              <a:ext uri="{FF2B5EF4-FFF2-40B4-BE49-F238E27FC236}">
                <a16:creationId xmlns:a16="http://schemas.microsoft.com/office/drawing/2014/main" id="{FB8FD2EF-579E-138D-CA82-FD4D10730461}"/>
              </a:ext>
            </a:extLst>
          </p:cNvPr>
          <p:cNvPicPr>
            <a:picLocks noChangeAspect="1"/>
          </p:cNvPicPr>
          <p:nvPr/>
        </p:nvPicPr>
        <p:blipFill>
          <a:blip r:embed="rId4"/>
          <a:stretch>
            <a:fillRect/>
          </a:stretch>
        </p:blipFill>
        <p:spPr>
          <a:xfrm>
            <a:off x="4545031" y="1976456"/>
            <a:ext cx="3101938" cy="1090467"/>
          </a:xfrm>
          <a:prstGeom prst="rect">
            <a:avLst/>
          </a:prstGeom>
        </p:spPr>
      </p:pic>
      <p:sp>
        <p:nvSpPr>
          <p:cNvPr id="9" name="TextBox 8">
            <a:extLst>
              <a:ext uri="{FF2B5EF4-FFF2-40B4-BE49-F238E27FC236}">
                <a16:creationId xmlns:a16="http://schemas.microsoft.com/office/drawing/2014/main" id="{B8610E16-4296-B17A-F3B0-AF2A9EA174BF}"/>
              </a:ext>
            </a:extLst>
          </p:cNvPr>
          <p:cNvSpPr txBox="1"/>
          <p:nvPr/>
        </p:nvSpPr>
        <p:spPr>
          <a:xfrm>
            <a:off x="8242300" y="-762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884598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0CF4B8-B431-7010-697A-B4C01AE73396}"/>
              </a:ext>
            </a:extLst>
          </p:cNvPr>
          <p:cNvSpPr txBox="1"/>
          <p:nvPr/>
        </p:nvSpPr>
        <p:spPr>
          <a:xfrm>
            <a:off x="653393" y="585925"/>
            <a:ext cx="6570966" cy="769441"/>
          </a:xfrm>
          <a:prstGeom prst="rect">
            <a:avLst/>
          </a:prstGeom>
          <a:noFill/>
        </p:spPr>
        <p:txBody>
          <a:bodyPr wrap="none" rtlCol="0">
            <a:spAutoFit/>
          </a:bodyPr>
          <a:lstStyle/>
          <a:p>
            <a:r>
              <a:rPr lang="en-US" sz="4400" b="1" dirty="0">
                <a:latin typeface="Avenir Next Demi Bold" panose="020B0503020202020204"/>
              </a:rPr>
              <a:t>Occupational Skills Training</a:t>
            </a:r>
          </a:p>
        </p:txBody>
      </p:sp>
      <p:sp>
        <p:nvSpPr>
          <p:cNvPr id="14" name="TextBox 13">
            <a:extLst>
              <a:ext uri="{FF2B5EF4-FFF2-40B4-BE49-F238E27FC236}">
                <a16:creationId xmlns:a16="http://schemas.microsoft.com/office/drawing/2014/main" id="{86E99EF3-4C0E-8AD9-7F6B-E4E0CB499CF0}"/>
              </a:ext>
            </a:extLst>
          </p:cNvPr>
          <p:cNvSpPr txBox="1"/>
          <p:nvPr/>
        </p:nvSpPr>
        <p:spPr>
          <a:xfrm>
            <a:off x="994299" y="1460084"/>
            <a:ext cx="10555550" cy="5229124"/>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venir Next Demi Bold" panose="020B0503020202020204"/>
              </a:rPr>
              <a:t>$2,187,500 total available ($437,500 annually)</a:t>
            </a:r>
          </a:p>
          <a:p>
            <a:pPr marL="342900" indent="-342900">
              <a:buFont typeface="Arial" panose="020B0604020202020204" pitchFamily="34" charset="0"/>
              <a:buChar char="•"/>
            </a:pPr>
            <a:r>
              <a:rPr lang="en-US" sz="2000" dirty="0">
                <a:latin typeface="Avenir Next Demi Bold" panose="020B0503020202020204"/>
              </a:rPr>
              <a:t>Up to 5 contracts may be awarded</a:t>
            </a:r>
          </a:p>
          <a:p>
            <a:pPr marL="342900" indent="-342900">
              <a:buFont typeface="Arial" panose="020B0604020202020204" pitchFamily="34" charset="0"/>
              <a:buChar char="•"/>
            </a:pPr>
            <a:r>
              <a:rPr lang="en-US" sz="2000" dirty="0">
                <a:latin typeface="Avenir Next Demi Bold" panose="020B0503020202020204"/>
              </a:rPr>
              <a:t>Period of Performance: March 2024-December 2028</a:t>
            </a:r>
          </a:p>
          <a:p>
            <a:pPr marL="342900" indent="-342900">
              <a:buFont typeface="Arial" panose="020B0604020202020204" pitchFamily="34" charset="0"/>
              <a:buChar char="•"/>
            </a:pPr>
            <a:r>
              <a:rPr lang="en-US" sz="2000" dirty="0">
                <a:solidFill>
                  <a:srgbClr val="000000"/>
                </a:solidFill>
                <a:latin typeface="Avenir Next Demi Bold" panose="020B0503020202020204"/>
                <a:ea typeface="Calibri" panose="020F0502020204030204" pitchFamily="34" charset="0"/>
              </a:rPr>
              <a:t>O</a:t>
            </a:r>
            <a:r>
              <a:rPr lang="en-US" sz="2000" dirty="0">
                <a:solidFill>
                  <a:srgbClr val="000000"/>
                </a:solidFill>
                <a:effectLst/>
                <a:latin typeface="Avenir Next Demi Bold" panose="020B0503020202020204"/>
                <a:ea typeface="Calibri" panose="020F0502020204030204" pitchFamily="34" charset="0"/>
              </a:rPr>
              <a:t>ccupational training within an industry sector such as: </a:t>
            </a:r>
            <a:r>
              <a:rPr lang="en-US" sz="2000" b="1" dirty="0">
                <a:solidFill>
                  <a:srgbClr val="000000"/>
                </a:solidFill>
                <a:effectLst/>
                <a:latin typeface="Avenir Next Demi Bold" panose="020B0503020202020204"/>
                <a:ea typeface="Calibri" panose="020F0502020204030204" pitchFamily="34" charset="0"/>
              </a:rPr>
              <a:t>healthcare, construction, technology, manufacturing, professional and business services, government, educational services, transportation and logistics. </a:t>
            </a:r>
          </a:p>
          <a:p>
            <a:pPr marL="342900" indent="-342900">
              <a:buFont typeface="Arial" panose="020B0604020202020204" pitchFamily="34" charset="0"/>
              <a:buChar char="•"/>
            </a:pPr>
            <a:r>
              <a:rPr lang="en-US" sz="2000" b="1" dirty="0">
                <a:solidFill>
                  <a:srgbClr val="000000"/>
                </a:solidFill>
                <a:effectLst/>
                <a:latin typeface="Avenir Next Demi Bold" panose="020B0503020202020204"/>
                <a:ea typeface="Calibri" panose="020F0502020204030204" pitchFamily="34" charset="0"/>
              </a:rPr>
              <a:t> </a:t>
            </a:r>
            <a:r>
              <a:rPr lang="en-US" sz="2000" dirty="0">
                <a:solidFill>
                  <a:srgbClr val="000000"/>
                </a:solidFill>
                <a:effectLst/>
                <a:latin typeface="Avenir Next Demi Bold" panose="020B0503020202020204"/>
                <a:ea typeface="Calibri" panose="020F0502020204030204" pitchFamily="34" charset="0"/>
              </a:rPr>
              <a:t>The training program will include:</a:t>
            </a:r>
          </a:p>
          <a:p>
            <a:pPr marL="742950" marR="0" lvl="1" indent="-285750" algn="just">
              <a:lnSpc>
                <a:spcPct val="107000"/>
              </a:lnSpc>
              <a:spcBef>
                <a:spcPts val="0"/>
              </a:spcBef>
              <a:spcAft>
                <a:spcPts val="0"/>
              </a:spcAft>
              <a:buFont typeface="+mj-lt"/>
              <a:buAutoNum type="alphaUcPeriod"/>
            </a:pPr>
            <a:r>
              <a:rPr lang="en-US" sz="2000" dirty="0">
                <a:solidFill>
                  <a:srgbClr val="000000"/>
                </a:solidFill>
                <a:effectLst/>
                <a:latin typeface="Avenir Next Demi Bold" panose="020B0503020202020204"/>
                <a:ea typeface="Calibri" panose="020F0502020204030204" pitchFamily="34" charset="0"/>
                <a:cs typeface="Calibri" panose="020F0502020204030204" pitchFamily="34" charset="0"/>
              </a:rPr>
              <a:t>Practices that are consistent with a race equity and inclusion framework</a:t>
            </a:r>
          </a:p>
          <a:p>
            <a:pPr marL="742950" marR="0" lvl="1" indent="-285750" algn="just">
              <a:lnSpc>
                <a:spcPct val="107000"/>
              </a:lnSpc>
              <a:spcBef>
                <a:spcPts val="0"/>
              </a:spcBef>
              <a:spcAft>
                <a:spcPts val="0"/>
              </a:spcAft>
              <a:buFont typeface="+mj-lt"/>
              <a:buAutoNum type="alphaUcPeriod"/>
            </a:pPr>
            <a:r>
              <a:rPr lang="en-US" sz="2000" dirty="0">
                <a:solidFill>
                  <a:srgbClr val="000000"/>
                </a:solidFill>
                <a:effectLst/>
                <a:latin typeface="Avenir Next Demi Bold" panose="020B0503020202020204"/>
                <a:ea typeface="Calibri" panose="020F0502020204030204" pitchFamily="34" charset="0"/>
                <a:cs typeface="Calibri" panose="020F0502020204030204" pitchFamily="34" charset="0"/>
              </a:rPr>
              <a:t>Job readiness and life skills training </a:t>
            </a:r>
          </a:p>
          <a:p>
            <a:pPr marL="742950" marR="0" lvl="1" indent="-285750" algn="just">
              <a:lnSpc>
                <a:spcPct val="107000"/>
              </a:lnSpc>
              <a:spcBef>
                <a:spcPts val="0"/>
              </a:spcBef>
              <a:spcAft>
                <a:spcPts val="0"/>
              </a:spcAft>
              <a:buFont typeface="+mj-lt"/>
              <a:buAutoNum type="alphaUcPeriod"/>
            </a:pPr>
            <a:r>
              <a:rPr lang="en-US" sz="2000" dirty="0">
                <a:solidFill>
                  <a:srgbClr val="000000"/>
                </a:solidFill>
                <a:effectLst/>
                <a:latin typeface="Avenir Next Demi Bold" panose="020B0503020202020204"/>
                <a:ea typeface="Calibri" panose="020F0502020204030204" pitchFamily="34" charset="0"/>
                <a:cs typeface="Calibri" panose="020F0502020204030204" pitchFamily="34" charset="0"/>
              </a:rPr>
              <a:t>At least one industry-recognized credential or certification upon completion </a:t>
            </a:r>
          </a:p>
          <a:p>
            <a:pPr marL="742950" marR="0" lvl="1" indent="-285750" algn="just">
              <a:lnSpc>
                <a:spcPct val="107000"/>
              </a:lnSpc>
              <a:spcBef>
                <a:spcPts val="0"/>
              </a:spcBef>
              <a:spcAft>
                <a:spcPts val="0"/>
              </a:spcAft>
              <a:buFont typeface="+mj-lt"/>
              <a:buAutoNum type="alphaUcPeriod"/>
            </a:pPr>
            <a:r>
              <a:rPr lang="en-US" sz="2000" dirty="0">
                <a:solidFill>
                  <a:srgbClr val="000000"/>
                </a:solidFill>
                <a:effectLst/>
                <a:latin typeface="Avenir Next Demi Bold" panose="020B0503020202020204"/>
                <a:ea typeface="Calibri" panose="020F0502020204030204" pitchFamily="34" charset="0"/>
                <a:cs typeface="Calibri" panose="020F0502020204030204" pitchFamily="34" charset="0"/>
              </a:rPr>
              <a:t>Comprehensive case management services including referral to partner service providers </a:t>
            </a:r>
          </a:p>
          <a:p>
            <a:pPr marL="742950" marR="0" lvl="1" indent="-285750" algn="just">
              <a:lnSpc>
                <a:spcPct val="107000"/>
              </a:lnSpc>
              <a:spcBef>
                <a:spcPts val="0"/>
              </a:spcBef>
              <a:spcAft>
                <a:spcPts val="0"/>
              </a:spcAft>
              <a:buFont typeface="+mj-lt"/>
              <a:buAutoNum type="alphaUcPeriod"/>
            </a:pPr>
            <a:r>
              <a:rPr lang="en-US" sz="2000" dirty="0">
                <a:solidFill>
                  <a:srgbClr val="000000"/>
                </a:solidFill>
                <a:effectLst/>
                <a:latin typeface="Avenir Next Demi Bold" panose="020B0503020202020204"/>
                <a:ea typeface="Calibri" panose="020F0502020204030204" pitchFamily="34" charset="0"/>
                <a:cs typeface="Calibri" panose="020F0502020204030204" pitchFamily="34" charset="0"/>
              </a:rPr>
              <a:t>A detailed occupational skills curriculum description with number of hours for each segment of the course</a:t>
            </a:r>
          </a:p>
          <a:p>
            <a:pPr marL="742950" marR="0" lvl="1" indent="-285750" algn="just">
              <a:lnSpc>
                <a:spcPct val="107000"/>
              </a:lnSpc>
              <a:spcBef>
                <a:spcPts val="0"/>
              </a:spcBef>
              <a:spcAft>
                <a:spcPts val="0"/>
              </a:spcAft>
              <a:buFont typeface="+mj-lt"/>
              <a:buAutoNum type="alphaUcPeriod"/>
            </a:pPr>
            <a:r>
              <a:rPr lang="en-US" sz="2000" dirty="0">
                <a:solidFill>
                  <a:srgbClr val="000000"/>
                </a:solidFill>
                <a:effectLst/>
                <a:latin typeface="Avenir Next Demi Bold" panose="020B0503020202020204"/>
                <a:ea typeface="Calibri" panose="020F0502020204030204" pitchFamily="34" charset="0"/>
                <a:cs typeface="Calibri" panose="020F0502020204030204" pitchFamily="34" charset="0"/>
              </a:rPr>
              <a:t>Employer commitment to hire and job placement services</a:t>
            </a:r>
          </a:p>
          <a:p>
            <a:pPr marL="342900" indent="-342900">
              <a:buFont typeface="Arial" panose="020B0604020202020204" pitchFamily="34" charset="0"/>
              <a:buChar char="•"/>
            </a:pPr>
            <a:endParaRPr lang="en-US" sz="2200" dirty="0">
              <a:latin typeface="Avenir Next Demi Bold" panose="020B0503020202020204"/>
            </a:endParaRPr>
          </a:p>
          <a:p>
            <a:endParaRPr lang="en-US" sz="2200" dirty="0">
              <a:latin typeface="Avenir Next Demi Bold" panose="020B0503020202020204"/>
            </a:endParaRPr>
          </a:p>
        </p:txBody>
      </p:sp>
    </p:spTree>
    <p:extLst>
      <p:ext uri="{BB962C8B-B14F-4D97-AF65-F5344CB8AC3E}">
        <p14:creationId xmlns:p14="http://schemas.microsoft.com/office/powerpoint/2010/main" val="1585944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0678-D82D-5A4D-9E26-D336E5C7B1D2}"/>
              </a:ext>
            </a:extLst>
          </p:cNvPr>
          <p:cNvSpPr>
            <a:spLocks noGrp="1"/>
          </p:cNvSpPr>
          <p:nvPr>
            <p:ph type="title"/>
          </p:nvPr>
        </p:nvSpPr>
        <p:spPr/>
        <p:txBody>
          <a:bodyPr/>
          <a:lstStyle/>
          <a:p>
            <a:r>
              <a:rPr lang="en-US" b="1" dirty="0">
                <a:latin typeface="Avenir Next Demi Bold"/>
              </a:rPr>
              <a:t>Application</a:t>
            </a:r>
            <a:endParaRPr lang="en-US" b="1" dirty="0">
              <a:latin typeface="Avenir Next Demi Bold" panose="020B0503020202020204" pitchFamily="34" charset="0"/>
            </a:endParaRPr>
          </a:p>
        </p:txBody>
      </p:sp>
      <p:sp>
        <p:nvSpPr>
          <p:cNvPr id="8" name="TextBox 7">
            <a:extLst>
              <a:ext uri="{FF2B5EF4-FFF2-40B4-BE49-F238E27FC236}">
                <a16:creationId xmlns:a16="http://schemas.microsoft.com/office/drawing/2014/main" id="{1816C121-94C3-0C41-9AF6-CF6150FC347C}"/>
              </a:ext>
            </a:extLst>
          </p:cNvPr>
          <p:cNvSpPr txBox="1"/>
          <p:nvPr/>
        </p:nvSpPr>
        <p:spPr>
          <a:xfrm>
            <a:off x="651399" y="1507671"/>
            <a:ext cx="10889202" cy="3447098"/>
          </a:xfrm>
          <a:prstGeom prst="rect">
            <a:avLst/>
          </a:prstGeom>
          <a:noFill/>
        </p:spPr>
        <p:txBody>
          <a:bodyPr wrap="square" lIns="91440" tIns="45720" rIns="91440" bIns="45720" rtlCol="0" anchor="t">
            <a:spAutoFit/>
          </a:bodyPr>
          <a:lstStyle/>
          <a:p>
            <a:r>
              <a:rPr lang="en-US" b="1" dirty="0">
                <a:solidFill>
                  <a:srgbClr val="111111"/>
                </a:solidFill>
                <a:latin typeface="Avenir Next Demi Bold" panose="020B0503020202020204"/>
                <a:ea typeface="+mn-lt"/>
                <a:cs typeface="+mn-lt"/>
              </a:rPr>
              <a:t>A</a:t>
            </a:r>
            <a:r>
              <a:rPr lang="en-US" b="1" dirty="0">
                <a:latin typeface="Avenir Next Demi Bold" panose="020B0503020202020204"/>
                <a:ea typeface="+mn-lt"/>
                <a:cs typeface="+mn-lt"/>
              </a:rPr>
              <a:t>pplicants may propose to deliver one service, all services, or a combination thereof. Organizations proposing to deliver more than one service may submit a single application addressing the requirements of all relevant RFPs.</a:t>
            </a:r>
            <a:endParaRPr lang="en-US" dirty="0">
              <a:latin typeface="Avenir Next Demi Bold" panose="020B0503020202020204"/>
            </a:endParaRPr>
          </a:p>
          <a:p>
            <a:endParaRPr lang="en-US" b="1" dirty="0">
              <a:solidFill>
                <a:srgbClr val="111111"/>
              </a:solidFill>
              <a:latin typeface="Avenir Next Demi Bold" panose="020B0503020202020204"/>
              <a:ea typeface="+mn-lt"/>
              <a:cs typeface="+mn-lt"/>
            </a:endParaRPr>
          </a:p>
          <a:p>
            <a:r>
              <a:rPr lang="en-US" b="1" dirty="0">
                <a:latin typeface="Avenir Next Demi Bold" panose="020B0503020202020204"/>
              </a:rPr>
              <a:t>Proposals must include the following components: </a:t>
            </a:r>
          </a:p>
          <a:p>
            <a:endParaRPr lang="en-US" b="1" dirty="0">
              <a:latin typeface="Avenir Next Demi Bold" panose="020B0503020202020204"/>
            </a:endParaRPr>
          </a:p>
          <a:p>
            <a:pPr marL="285750" indent="-285750">
              <a:buFont typeface="Wingdings" panose="05000000000000000000" pitchFamily="2" charset="2"/>
              <a:buChar char="§"/>
            </a:pPr>
            <a:r>
              <a:rPr lang="en-US" b="1" dirty="0">
                <a:latin typeface="Avenir Next Demi Bold" panose="020B0503020202020204"/>
              </a:rPr>
              <a:t>Proposal abstract </a:t>
            </a:r>
          </a:p>
          <a:p>
            <a:pPr marL="285750" indent="-285750">
              <a:buFont typeface="Wingdings" panose="05000000000000000000" pitchFamily="2" charset="2"/>
              <a:buChar char="§"/>
            </a:pPr>
            <a:r>
              <a:rPr lang="en-US" b="1" dirty="0">
                <a:latin typeface="Avenir Next Demi Bold" panose="020B0503020202020204"/>
              </a:rPr>
              <a:t>Proposal narrative – Limited to 10 pages if proposing one service; limited to 20 pages if proposing two or more</a:t>
            </a:r>
          </a:p>
          <a:p>
            <a:pPr marL="285750" indent="-285750">
              <a:buFont typeface="Wingdings" panose="05000000000000000000" pitchFamily="2" charset="2"/>
              <a:buChar char="§"/>
            </a:pPr>
            <a:r>
              <a:rPr lang="en-US" b="1" dirty="0">
                <a:latin typeface="Avenir Next Demi Bold" panose="020B0503020202020204"/>
              </a:rPr>
              <a:t>Budget &amp; budget justification </a:t>
            </a:r>
          </a:p>
          <a:p>
            <a:pPr marL="285750" indent="-285750">
              <a:buFont typeface="Wingdings" panose="05000000000000000000" pitchFamily="2" charset="2"/>
              <a:buChar char="§"/>
            </a:pPr>
            <a:r>
              <a:rPr lang="en-US" b="1" dirty="0">
                <a:latin typeface="Avenir Next Demi Bold" panose="020B0503020202020204"/>
              </a:rPr>
              <a:t>Subcontractor agreements, if applicable </a:t>
            </a:r>
          </a:p>
          <a:p>
            <a:pPr marL="285750" indent="-285750">
              <a:buFont typeface="Wingdings" panose="05000000000000000000" pitchFamily="2" charset="2"/>
              <a:buChar char="§"/>
            </a:pPr>
            <a:r>
              <a:rPr lang="en-US" b="1" dirty="0">
                <a:latin typeface="Avenir Next Demi Bold" panose="020B0503020202020204"/>
              </a:rPr>
              <a:t>Letters of reference </a:t>
            </a:r>
            <a:br>
              <a:rPr lang="en-US" dirty="0">
                <a:latin typeface="Avenir Next Demi Bold" panose="020B0503020202020204"/>
              </a:rPr>
            </a:br>
            <a:endParaRPr lang="en-US" sz="2000" b="1" dirty="0">
              <a:latin typeface="Avenir Next Demi Bold" panose="020B0503020202020204"/>
              <a:cs typeface="Calibri"/>
            </a:endParaRPr>
          </a:p>
          <a:p>
            <a:r>
              <a:rPr lang="en-US" b="1" dirty="0">
                <a:latin typeface="Avenir Next Demi Bold" panose="020B0503020202020204"/>
                <a:cs typeface="Calibri"/>
              </a:rPr>
              <a:t>Submit to </a:t>
            </a:r>
            <a:r>
              <a:rPr lang="en-US" b="1" dirty="0">
                <a:latin typeface="Avenir Next Demi Bold" panose="020B0503020202020204"/>
                <a:cs typeface="Calibri"/>
                <a:hlinkClick r:id="rId3"/>
              </a:rPr>
              <a:t>shantrice.coopermckoy@baltimorecity.gov</a:t>
            </a:r>
            <a:r>
              <a:rPr lang="en-US" b="1" dirty="0">
                <a:latin typeface="Avenir Next Demi Bold" panose="020B0503020202020204"/>
                <a:cs typeface="Calibri"/>
              </a:rPr>
              <a:t> by 4:30 PM on November 27, 2023.</a:t>
            </a:r>
          </a:p>
        </p:txBody>
      </p:sp>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4"/>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5">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0642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588C7-6000-9C91-46B7-418F949BC103}"/>
              </a:ext>
            </a:extLst>
          </p:cNvPr>
          <p:cNvSpPr>
            <a:spLocks noGrp="1"/>
          </p:cNvSpPr>
          <p:nvPr>
            <p:ph type="title"/>
          </p:nvPr>
        </p:nvSpPr>
        <p:spPr/>
        <p:txBody>
          <a:bodyPr/>
          <a:lstStyle/>
          <a:p>
            <a:r>
              <a:rPr lang="en-US" dirty="0">
                <a:latin typeface="Avenir Next Demi Bold"/>
              </a:rPr>
              <a:t>QUESTIONS???</a:t>
            </a:r>
            <a:endParaRPr lang="en-US" dirty="0"/>
          </a:p>
        </p:txBody>
      </p:sp>
      <p:sp>
        <p:nvSpPr>
          <p:cNvPr id="3" name="Content Placeholder 2">
            <a:extLst>
              <a:ext uri="{FF2B5EF4-FFF2-40B4-BE49-F238E27FC236}">
                <a16:creationId xmlns:a16="http://schemas.microsoft.com/office/drawing/2014/main" id="{5FF3EFB9-543D-A377-D911-38A2F990BF2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6408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399B-2FF3-11E6-550F-DDE2DA829630}"/>
              </a:ext>
            </a:extLst>
          </p:cNvPr>
          <p:cNvSpPr>
            <a:spLocks noGrp="1"/>
          </p:cNvSpPr>
          <p:nvPr>
            <p:ph type="title"/>
          </p:nvPr>
        </p:nvSpPr>
        <p:spPr/>
        <p:txBody>
          <a:bodyPr/>
          <a:lstStyle/>
          <a:p>
            <a:r>
              <a:rPr lang="en-US" b="1" dirty="0">
                <a:cs typeface="Calibri Light"/>
              </a:rPr>
              <a:t>INTRODUCTIONS</a:t>
            </a:r>
            <a:br>
              <a:rPr lang="en-US" b="1" dirty="0">
                <a:cs typeface="Calibri Light"/>
              </a:rPr>
            </a:br>
            <a:endParaRPr lang="en-US" b="1" dirty="0">
              <a:cs typeface="Calibri Light"/>
            </a:endParaRPr>
          </a:p>
        </p:txBody>
      </p:sp>
      <p:sp>
        <p:nvSpPr>
          <p:cNvPr id="3" name="Content Placeholder 2">
            <a:extLst>
              <a:ext uri="{FF2B5EF4-FFF2-40B4-BE49-F238E27FC236}">
                <a16:creationId xmlns:a16="http://schemas.microsoft.com/office/drawing/2014/main" id="{BCE99CBF-31CE-304D-2108-C5642A817887}"/>
              </a:ext>
            </a:extLst>
          </p:cNvPr>
          <p:cNvSpPr>
            <a:spLocks noGrp="1"/>
          </p:cNvSpPr>
          <p:nvPr>
            <p:ph idx="1"/>
          </p:nvPr>
        </p:nvSpPr>
        <p:spPr/>
        <p:txBody>
          <a:bodyPr vert="horz" lIns="91440" tIns="45720" rIns="91440" bIns="45720" rtlCol="0" anchor="t">
            <a:normAutofit/>
          </a:bodyPr>
          <a:lstStyle/>
          <a:p>
            <a:r>
              <a:rPr lang="en-US" dirty="0">
                <a:cs typeface="Calibri"/>
              </a:rPr>
              <a:t>Krysti Dickerson – Workforce Manager/Workforce Reception Center</a:t>
            </a:r>
          </a:p>
          <a:p>
            <a:pPr marL="0" indent="0">
              <a:buNone/>
            </a:pPr>
            <a:r>
              <a:rPr lang="en-US" i="1" dirty="0">
                <a:cs typeface="Calibri"/>
                <a:hlinkClick r:id="rId2"/>
              </a:rPr>
              <a:t>Krysti.Dickerson@baltimorecity.gov</a:t>
            </a:r>
          </a:p>
          <a:p>
            <a:pPr marL="0" indent="0">
              <a:buNone/>
            </a:pPr>
            <a:endParaRPr lang="en-US" i="1" dirty="0">
              <a:cs typeface="Calibri"/>
            </a:endParaRPr>
          </a:p>
          <a:p>
            <a:r>
              <a:rPr lang="en-US" dirty="0">
                <a:cs typeface="Calibri"/>
              </a:rPr>
              <a:t>Angela Harrison – Grant and Policy Writer</a:t>
            </a:r>
          </a:p>
          <a:p>
            <a:pPr marL="0" indent="0">
              <a:buNone/>
            </a:pPr>
            <a:r>
              <a:rPr lang="en-US" i="1" dirty="0">
                <a:cs typeface="Calibri"/>
                <a:hlinkClick r:id="rId3"/>
              </a:rPr>
              <a:t>Angela.Harrison@baltimorecity.gov</a:t>
            </a:r>
          </a:p>
          <a:p>
            <a:pPr marL="0" indent="0">
              <a:buNone/>
            </a:pPr>
            <a:endParaRPr lang="en-US" i="1" dirty="0">
              <a:cs typeface="Calibri"/>
            </a:endParaRPr>
          </a:p>
          <a:p>
            <a:pPr marL="0" indent="0">
              <a:buNone/>
            </a:pPr>
            <a:r>
              <a:rPr lang="en-US" sz="1800" i="1" dirty="0">
                <a:cs typeface="Calibri"/>
              </a:rPr>
              <a:t>Please put your name, title and organization in the chat</a:t>
            </a:r>
          </a:p>
        </p:txBody>
      </p:sp>
    </p:spTree>
    <p:extLst>
      <p:ext uri="{BB962C8B-B14F-4D97-AF65-F5344CB8AC3E}">
        <p14:creationId xmlns:p14="http://schemas.microsoft.com/office/powerpoint/2010/main" val="1385667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0678-D82D-5A4D-9E26-D336E5C7B1D2}"/>
              </a:ext>
            </a:extLst>
          </p:cNvPr>
          <p:cNvSpPr>
            <a:spLocks noGrp="1"/>
          </p:cNvSpPr>
          <p:nvPr>
            <p:ph type="title"/>
          </p:nvPr>
        </p:nvSpPr>
        <p:spPr>
          <a:xfrm>
            <a:off x="653393" y="1468711"/>
            <a:ext cx="10515600" cy="3528935"/>
          </a:xfrm>
        </p:spPr>
        <p:txBody>
          <a:bodyPr>
            <a:normAutofit fontScale="90000"/>
          </a:bodyPr>
          <a:lstStyle/>
          <a:p>
            <a:br>
              <a:rPr lang="en-US" b="1" dirty="0">
                <a:latin typeface="Avenir Next Demi Bold"/>
              </a:rPr>
            </a:br>
            <a:r>
              <a:rPr lang="en-US" sz="4600" b="1" dirty="0">
                <a:latin typeface="Avenir Next Demi Bold"/>
                <a:ea typeface="+mj-lt"/>
                <a:cs typeface="+mj-lt"/>
              </a:rPr>
              <a:t>FLEX Grant Overview</a:t>
            </a:r>
            <a:br>
              <a:rPr lang="en-US" sz="4600" b="1" dirty="0">
                <a:latin typeface="Avenir Next Demi Bold"/>
                <a:ea typeface="+mj-lt"/>
                <a:cs typeface="+mj-lt"/>
              </a:rPr>
            </a:br>
            <a:br>
              <a:rPr lang="en-US" b="1" dirty="0">
                <a:latin typeface="Avenir Next Demi Bold"/>
              </a:rPr>
            </a:br>
            <a:r>
              <a:rPr lang="en-US" sz="2700" b="1" dirty="0">
                <a:latin typeface="Avenir Next Demi Bold"/>
                <a:ea typeface="+mj-lt"/>
                <a:cs typeface="+mj-lt"/>
              </a:rPr>
              <a:t>MOED will expand its current model to serve 2,500 residents annually, emphasizing a two-generation (2-Gen) approach to case management by providing services and incentives that aim to improve outcomes both for parents and children.</a:t>
            </a:r>
            <a:br>
              <a:rPr lang="en-US" sz="2700" b="1" dirty="0">
                <a:latin typeface="Avenir Next Demi Bold"/>
                <a:ea typeface="+mj-lt"/>
                <a:cs typeface="+mj-lt"/>
              </a:rPr>
            </a:br>
            <a:br>
              <a:rPr lang="en-US" sz="2700" b="1" dirty="0">
                <a:latin typeface="Avenir Next Demi Bold"/>
                <a:ea typeface="+mj-lt"/>
                <a:cs typeface="+mj-lt"/>
              </a:rPr>
            </a:br>
            <a:r>
              <a:rPr lang="en-US" sz="2700" b="1" dirty="0">
                <a:latin typeface="Avenir Next Demi Bold"/>
                <a:ea typeface="+mj-lt"/>
                <a:cs typeface="+mj-lt"/>
              </a:rPr>
              <a:t>We are also fully integrating our ARPA-funded programs, including adult education, legal services, financial empowerment counseling, transportation assistance, and subsidized work. The FLEX Grant model will add behavioral health services to our program offerings, as well as incentives for education, employment retention, and 2-Gen activities.  </a:t>
            </a:r>
            <a:br>
              <a:rPr lang="en-US" sz="1800" b="1" dirty="0">
                <a:latin typeface="Avenir Next Demi Bold"/>
                <a:cs typeface="Calibri Light"/>
              </a:rPr>
            </a:br>
            <a:br>
              <a:rPr lang="en-US" sz="1800" b="1" dirty="0">
                <a:latin typeface="Avenir Next Demi Bold"/>
                <a:cs typeface="Calibri Light"/>
              </a:rPr>
            </a:br>
            <a:br>
              <a:rPr lang="en-US" sz="1800" b="1" dirty="0">
                <a:latin typeface="Avenir Next Demi Bold" panose="020B0503020202020204" pitchFamily="34" charset="0"/>
              </a:rPr>
            </a:br>
            <a:endParaRPr lang="en-US" sz="1800" b="1" dirty="0">
              <a:latin typeface="Avenir Next Demi Bold" panose="020B0503020202020204" pitchFamily="34" charset="0"/>
            </a:endParaRPr>
          </a:p>
        </p:txBody>
      </p:sp>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0640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D0E36061-DC27-F41C-5CCB-E681809A65B2}"/>
              </a:ext>
            </a:extLst>
          </p:cNvPr>
          <p:cNvSpPr>
            <a:spLocks noGrp="1"/>
          </p:cNvSpPr>
          <p:nvPr>
            <p:ph type="title"/>
          </p:nvPr>
        </p:nvSpPr>
        <p:spPr>
          <a:xfrm>
            <a:off x="838200" y="401847"/>
            <a:ext cx="10515600" cy="1288841"/>
          </a:xfrm>
        </p:spPr>
        <p:txBody>
          <a:bodyPr>
            <a:normAutofit fontScale="90000"/>
          </a:bodyPr>
          <a:lstStyle/>
          <a:p>
            <a:br>
              <a:rPr lang="en-US" b="1" dirty="0">
                <a:latin typeface="Avenir Next Demi Bold"/>
                <a:cs typeface="Calibri Light"/>
              </a:rPr>
            </a:br>
            <a:br>
              <a:rPr lang="en-US" b="1" dirty="0">
                <a:latin typeface="Avenir Next Demi Bold"/>
                <a:cs typeface="Calibri Light"/>
              </a:rPr>
            </a:br>
            <a:br>
              <a:rPr lang="en-US" b="1" dirty="0">
                <a:latin typeface="Avenir Next Demi Bold"/>
                <a:cs typeface="Calibri Light"/>
              </a:rPr>
            </a:br>
            <a:br>
              <a:rPr lang="en-US" b="1" dirty="0">
                <a:latin typeface="Avenir Next Demi Bold"/>
                <a:cs typeface="Calibri Light"/>
              </a:rPr>
            </a:br>
            <a:br>
              <a:rPr lang="en-US" b="1" dirty="0">
                <a:latin typeface="Avenir Next Demi Bold"/>
                <a:cs typeface="Calibri Light"/>
              </a:rPr>
            </a:br>
            <a:br>
              <a:rPr lang="en-US" b="1" dirty="0">
                <a:latin typeface="Avenir Next Demi Bold"/>
                <a:cs typeface="Calibri Light"/>
              </a:rPr>
            </a:br>
            <a:br>
              <a:rPr lang="en-US" b="1" dirty="0">
                <a:latin typeface="Avenir Next Demi Bold"/>
                <a:cs typeface="Calibri Light"/>
              </a:rPr>
            </a:br>
            <a:br>
              <a:rPr lang="en-US" b="1" dirty="0">
                <a:latin typeface="Avenir Next Demi Bold"/>
                <a:cs typeface="Calibri Light"/>
              </a:rPr>
            </a:br>
            <a:r>
              <a:rPr lang="en-US" b="1" dirty="0">
                <a:latin typeface="Avenir Next Demi Bold"/>
                <a:cs typeface="Calibri Light"/>
              </a:rPr>
              <a:t>FLEX Program – Eligible Populations</a:t>
            </a:r>
            <a:br>
              <a:rPr lang="en-US" sz="4000" b="1" dirty="0">
                <a:latin typeface="Avenir Next Demi Bold"/>
                <a:cs typeface="Calibri Light"/>
              </a:rPr>
            </a:br>
            <a:br>
              <a:rPr lang="en-US" sz="4000" b="1" dirty="0">
                <a:latin typeface="Avenir Next Demi Bold"/>
                <a:cs typeface="+mj-lt"/>
              </a:rPr>
            </a:br>
            <a:r>
              <a:rPr lang="en-US" sz="2700" b="1" dirty="0">
                <a:ea typeface="+mj-lt"/>
                <a:cs typeface="+mj-lt"/>
              </a:rPr>
              <a:t>TCA Head-of-Household: TCA Head-of-Household applicants or enrollees who must participate in required Work Activities in order to continue to receive TCA benefits.</a:t>
            </a:r>
            <a:br>
              <a:rPr lang="en-US" sz="2700" b="1" dirty="0"/>
            </a:br>
            <a:r>
              <a:rPr lang="en-US" sz="2700" b="1" dirty="0">
                <a:ea typeface="+mj-lt"/>
                <a:cs typeface="+mj-lt"/>
              </a:rPr>
              <a:t>  </a:t>
            </a:r>
            <a:br>
              <a:rPr lang="en-US" sz="2700" b="1" dirty="0"/>
            </a:br>
            <a:r>
              <a:rPr lang="en-US" sz="2700" b="1" dirty="0">
                <a:ea typeface="+mj-lt"/>
                <a:cs typeface="+mj-lt"/>
              </a:rPr>
              <a:t>TCA Non-Custodial Parent: Non-custodial parent affiliated with TCA Head of Household and court-mandated child support order </a:t>
            </a:r>
            <a:br>
              <a:rPr lang="en-US" sz="2700" b="1" dirty="0">
                <a:ea typeface="+mj-lt"/>
                <a:cs typeface="+mj-lt"/>
              </a:rPr>
            </a:br>
            <a:br>
              <a:rPr lang="en-US" sz="2700" b="1" dirty="0">
                <a:ea typeface="+mj-lt"/>
                <a:cs typeface="+mj-lt"/>
              </a:rPr>
            </a:br>
            <a:r>
              <a:rPr lang="en-US" sz="2700" b="1" dirty="0">
                <a:ea typeface="+mj-lt"/>
                <a:cs typeface="+mj-lt"/>
              </a:rPr>
              <a:t>Justice Involved: Child of TCA Head-of-Household, aged 18 years old or older, with a juvenile or criminal record </a:t>
            </a:r>
            <a:br>
              <a:rPr lang="en-US" sz="2700" b="1" dirty="0">
                <a:latin typeface="Avenir Next Demi Bold"/>
                <a:cs typeface="Calibri Light"/>
              </a:rPr>
            </a:br>
            <a:endParaRPr lang="en-US" sz="2700" b="1" dirty="0">
              <a:latin typeface="Avenir Next Demi Bold"/>
              <a:cs typeface="Calibri Light"/>
            </a:endParaRPr>
          </a:p>
        </p:txBody>
      </p:sp>
    </p:spTree>
    <p:extLst>
      <p:ext uri="{BB962C8B-B14F-4D97-AF65-F5344CB8AC3E}">
        <p14:creationId xmlns:p14="http://schemas.microsoft.com/office/powerpoint/2010/main" val="2007671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40678-D82D-5A4D-9E26-D336E5C7B1D2}"/>
              </a:ext>
            </a:extLst>
          </p:cNvPr>
          <p:cNvSpPr>
            <a:spLocks noGrp="1"/>
          </p:cNvSpPr>
          <p:nvPr>
            <p:ph type="title"/>
          </p:nvPr>
        </p:nvSpPr>
        <p:spPr>
          <a:xfrm>
            <a:off x="653393" y="1468711"/>
            <a:ext cx="10515600" cy="3528935"/>
          </a:xfrm>
        </p:spPr>
        <p:txBody>
          <a:bodyPr>
            <a:normAutofit/>
          </a:bodyPr>
          <a:lstStyle/>
          <a:p>
            <a:br>
              <a:rPr lang="en-US" b="1" dirty="0">
                <a:latin typeface="Avenir Next Demi Bold"/>
              </a:rPr>
            </a:br>
            <a:br>
              <a:rPr lang="en-US" sz="4600" b="1" dirty="0">
                <a:latin typeface="Avenir Next Demi Bold"/>
                <a:ea typeface="+mj-lt"/>
                <a:cs typeface="+mj-lt"/>
              </a:rPr>
            </a:br>
            <a:br>
              <a:rPr lang="en-US" b="1" dirty="0">
                <a:latin typeface="Avenir Next Demi Bold"/>
              </a:rPr>
            </a:br>
            <a:br>
              <a:rPr lang="en-US" sz="1800" b="1" dirty="0">
                <a:latin typeface="Avenir Next Demi Bold"/>
                <a:cs typeface="Calibri Light"/>
              </a:rPr>
            </a:br>
            <a:br>
              <a:rPr lang="en-US" sz="1800" b="1" dirty="0">
                <a:latin typeface="Avenir Next Demi Bold"/>
                <a:cs typeface="Calibri Light"/>
              </a:rPr>
            </a:br>
            <a:br>
              <a:rPr lang="en-US" sz="1800" b="1" dirty="0">
                <a:latin typeface="Avenir Next Demi Bold" panose="020B0503020202020204" pitchFamily="34" charset="0"/>
              </a:rPr>
            </a:br>
            <a:endParaRPr lang="en-US" sz="1800" b="1" dirty="0">
              <a:latin typeface="Avenir Next Demi Bold" panose="020B0503020202020204" pitchFamily="34" charset="0"/>
            </a:endParaRPr>
          </a:p>
        </p:txBody>
      </p:sp>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0CF4B8-B431-7010-697A-B4C01AE73396}"/>
              </a:ext>
            </a:extLst>
          </p:cNvPr>
          <p:cNvSpPr txBox="1"/>
          <p:nvPr/>
        </p:nvSpPr>
        <p:spPr>
          <a:xfrm>
            <a:off x="653393" y="585925"/>
            <a:ext cx="5692649" cy="769441"/>
          </a:xfrm>
          <a:prstGeom prst="rect">
            <a:avLst/>
          </a:prstGeom>
          <a:noFill/>
        </p:spPr>
        <p:txBody>
          <a:bodyPr wrap="none" rtlCol="0">
            <a:spAutoFit/>
          </a:bodyPr>
          <a:lstStyle/>
          <a:p>
            <a:r>
              <a:rPr lang="en-US" sz="4400" b="1" dirty="0">
                <a:latin typeface="Avenir Next Demi Bold" panose="020B0503020202020204"/>
              </a:rPr>
              <a:t>FLEX Program Structure</a:t>
            </a:r>
          </a:p>
        </p:txBody>
      </p:sp>
    </p:spTree>
    <p:extLst>
      <p:ext uri="{BB962C8B-B14F-4D97-AF65-F5344CB8AC3E}">
        <p14:creationId xmlns:p14="http://schemas.microsoft.com/office/powerpoint/2010/main" val="1795579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1C08A-57D7-BE43-A05A-BD94D10733E8}"/>
              </a:ext>
            </a:extLst>
          </p:cNvPr>
          <p:cNvSpPr>
            <a:spLocks noGrp="1"/>
          </p:cNvSpPr>
          <p:nvPr>
            <p:ph type="title"/>
          </p:nvPr>
        </p:nvSpPr>
        <p:spPr>
          <a:xfrm>
            <a:off x="358806" y="391681"/>
            <a:ext cx="10515600" cy="1325563"/>
          </a:xfrm>
        </p:spPr>
        <p:txBody>
          <a:bodyPr/>
          <a:lstStyle/>
          <a:p>
            <a:r>
              <a:rPr lang="en-US" b="1" dirty="0">
                <a:latin typeface="Avenir Next Demi Bold"/>
              </a:rPr>
              <a:t>Current RFPs</a:t>
            </a:r>
            <a:endParaRPr lang="en-US" b="1" dirty="0">
              <a:latin typeface="Avenir Next Demi Bold" panose="020B0503020202020204" pitchFamily="34" charset="0"/>
            </a:endParaRPr>
          </a:p>
        </p:txBody>
      </p:sp>
      <p:sp>
        <p:nvSpPr>
          <p:cNvPr id="3" name="Content Placeholder 2">
            <a:extLst>
              <a:ext uri="{FF2B5EF4-FFF2-40B4-BE49-F238E27FC236}">
                <a16:creationId xmlns:a16="http://schemas.microsoft.com/office/drawing/2014/main" id="{C8F23C3E-5304-4441-AC72-C72C93ECF52C}"/>
              </a:ext>
            </a:extLst>
          </p:cNvPr>
          <p:cNvSpPr>
            <a:spLocks noGrp="1"/>
          </p:cNvSpPr>
          <p:nvPr>
            <p:ph idx="1"/>
          </p:nvPr>
        </p:nvSpPr>
        <p:spPr>
          <a:xfrm>
            <a:off x="838200" y="1457325"/>
            <a:ext cx="10515600" cy="2075988"/>
          </a:xfrm>
        </p:spPr>
        <p:txBody>
          <a:bodyPr vert="horz" lIns="91440" tIns="45720" rIns="91440" bIns="45720" rtlCol="0" anchor="t">
            <a:normAutofit/>
          </a:bodyPr>
          <a:lstStyle/>
          <a:p>
            <a:pPr marL="514350" indent="-514350">
              <a:buFont typeface="+mj-lt"/>
              <a:buAutoNum type="arabicPeriod"/>
            </a:pPr>
            <a:r>
              <a:rPr lang="en-US" b="1" dirty="0">
                <a:latin typeface="Avenir Next Ultra Light"/>
              </a:rPr>
              <a:t>Case Management and Career Development Services</a:t>
            </a:r>
          </a:p>
          <a:p>
            <a:pPr marL="514350" indent="-514350">
              <a:buFont typeface="+mj-lt"/>
              <a:buAutoNum type="arabicPeriod"/>
            </a:pPr>
            <a:r>
              <a:rPr lang="en-US" b="1" dirty="0">
                <a:latin typeface="Avenir Next Ultra Light"/>
              </a:rPr>
              <a:t>Outreach and Participant Engagement </a:t>
            </a:r>
          </a:p>
          <a:p>
            <a:pPr marL="514350" indent="-514350">
              <a:buFont typeface="+mj-lt"/>
              <a:buAutoNum type="arabicPeriod"/>
            </a:pPr>
            <a:r>
              <a:rPr lang="en-US" b="1" dirty="0">
                <a:latin typeface="Avenir Next Ultra Light"/>
              </a:rPr>
              <a:t>Behavioral Health Services</a:t>
            </a:r>
          </a:p>
          <a:p>
            <a:pPr marL="514350" indent="-514350">
              <a:buAutoNum type="arabicPeriod"/>
            </a:pPr>
            <a:r>
              <a:rPr lang="en-US" b="1" dirty="0">
                <a:latin typeface="Avenir Next Ultra Light"/>
              </a:rPr>
              <a:t>Occupational Skills Training</a:t>
            </a:r>
          </a:p>
        </p:txBody>
      </p:sp>
      <p:pic>
        <p:nvPicPr>
          <p:cNvPr id="7" name="Picture 6">
            <a:extLst>
              <a:ext uri="{FF2B5EF4-FFF2-40B4-BE49-F238E27FC236}">
                <a16:creationId xmlns:a16="http://schemas.microsoft.com/office/drawing/2014/main" id="{0BE553D8-F016-5892-5AAB-9C216EEDB3D0}"/>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9" name="Picture 8">
            <a:extLst>
              <a:ext uri="{FF2B5EF4-FFF2-40B4-BE49-F238E27FC236}">
                <a16:creationId xmlns:a16="http://schemas.microsoft.com/office/drawing/2014/main" id="{13F3D71F-FE8D-FA74-9398-5C4A1DD7832D}"/>
              </a:ext>
            </a:extLst>
          </p:cNvPr>
          <p:cNvPicPr>
            <a:picLocks noChangeAspect="1"/>
          </p:cNvPicPr>
          <p:nvPr/>
        </p:nvPicPr>
        <p:blipFill rotWithShape="1">
          <a:blip r:embed="rId4"/>
          <a:srcRect b="90069"/>
          <a:stretch/>
        </p:blipFill>
        <p:spPr>
          <a:xfrm>
            <a:off x="0" y="6176963"/>
            <a:ext cx="12192000" cy="681037"/>
          </a:xfrm>
          <a:prstGeom prst="rect">
            <a:avLst/>
          </a:prstGeom>
        </p:spPr>
      </p:pic>
      <p:cxnSp>
        <p:nvCxnSpPr>
          <p:cNvPr id="10" name="Straight Connector 9">
            <a:extLst>
              <a:ext uri="{FF2B5EF4-FFF2-40B4-BE49-F238E27FC236}">
                <a16:creationId xmlns:a16="http://schemas.microsoft.com/office/drawing/2014/main" id="{BEE959BD-A83E-9E70-25C7-42F018F166B5}"/>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1">
            <a:extLst>
              <a:ext uri="{FF2B5EF4-FFF2-40B4-BE49-F238E27FC236}">
                <a16:creationId xmlns:a16="http://schemas.microsoft.com/office/drawing/2014/main" id="{F2FDB5DC-55A8-5097-64D1-57C5020CE30D}"/>
              </a:ext>
            </a:extLst>
          </p:cNvPr>
          <p:cNvSpPr txBox="1">
            <a:spLocks/>
          </p:cNvSpPr>
          <p:nvPr/>
        </p:nvSpPr>
        <p:spPr>
          <a:xfrm>
            <a:off x="449062" y="345175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Avenir Next Demi Bold"/>
              </a:rPr>
              <a:t>Pending RFPs</a:t>
            </a:r>
            <a:endParaRPr lang="en-US" b="1" dirty="0">
              <a:latin typeface="Avenir Next Demi Bold" panose="020B0503020202020204" pitchFamily="34" charset="0"/>
            </a:endParaRPr>
          </a:p>
        </p:txBody>
      </p:sp>
      <p:sp>
        <p:nvSpPr>
          <p:cNvPr id="6" name="TextBox 5">
            <a:extLst>
              <a:ext uri="{FF2B5EF4-FFF2-40B4-BE49-F238E27FC236}">
                <a16:creationId xmlns:a16="http://schemas.microsoft.com/office/drawing/2014/main" id="{0C3BC747-0B39-D512-F225-783BC82A8054}"/>
              </a:ext>
            </a:extLst>
          </p:cNvPr>
          <p:cNvSpPr txBox="1"/>
          <p:nvPr/>
        </p:nvSpPr>
        <p:spPr>
          <a:xfrm>
            <a:off x="841899" y="4513393"/>
            <a:ext cx="6075509" cy="523220"/>
          </a:xfrm>
          <a:prstGeom prst="rect">
            <a:avLst/>
          </a:prstGeom>
          <a:noFill/>
        </p:spPr>
        <p:txBody>
          <a:bodyPr wrap="none" rtlCol="0">
            <a:spAutoFit/>
          </a:bodyPr>
          <a:lstStyle/>
          <a:p>
            <a:r>
              <a:rPr lang="en-US" sz="2800" b="1" dirty="0">
                <a:latin typeface="Avenir Next Demi Bold" panose="020B0503020202020204"/>
              </a:rPr>
              <a:t>1. Participant Incentives Administration</a:t>
            </a:r>
          </a:p>
        </p:txBody>
      </p:sp>
    </p:spTree>
    <p:extLst>
      <p:ext uri="{BB962C8B-B14F-4D97-AF65-F5344CB8AC3E}">
        <p14:creationId xmlns:p14="http://schemas.microsoft.com/office/powerpoint/2010/main" val="1311206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0CF4B8-B431-7010-697A-B4C01AE73396}"/>
              </a:ext>
            </a:extLst>
          </p:cNvPr>
          <p:cNvSpPr txBox="1"/>
          <p:nvPr/>
        </p:nvSpPr>
        <p:spPr>
          <a:xfrm>
            <a:off x="653393" y="585925"/>
            <a:ext cx="10484409" cy="769441"/>
          </a:xfrm>
          <a:prstGeom prst="rect">
            <a:avLst/>
          </a:prstGeom>
          <a:noFill/>
        </p:spPr>
        <p:txBody>
          <a:bodyPr wrap="none" rtlCol="0">
            <a:spAutoFit/>
          </a:bodyPr>
          <a:lstStyle/>
          <a:p>
            <a:r>
              <a:rPr lang="en-US" sz="4400" b="1" dirty="0">
                <a:latin typeface="Avenir Next Demi Bold" panose="020B0503020202020204"/>
              </a:rPr>
              <a:t>Case Management and Career Development</a:t>
            </a:r>
          </a:p>
        </p:txBody>
      </p:sp>
      <p:sp>
        <p:nvSpPr>
          <p:cNvPr id="14" name="TextBox 13">
            <a:extLst>
              <a:ext uri="{FF2B5EF4-FFF2-40B4-BE49-F238E27FC236}">
                <a16:creationId xmlns:a16="http://schemas.microsoft.com/office/drawing/2014/main" id="{86E99EF3-4C0E-8AD9-7F6B-E4E0CB499CF0}"/>
              </a:ext>
            </a:extLst>
          </p:cNvPr>
          <p:cNvSpPr txBox="1"/>
          <p:nvPr/>
        </p:nvSpPr>
        <p:spPr>
          <a:xfrm>
            <a:off x="994299" y="1802167"/>
            <a:ext cx="10555550" cy="3477875"/>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venir Next Demi Bold" panose="020B0503020202020204"/>
              </a:rPr>
              <a:t>$2,125,000 total available</a:t>
            </a:r>
          </a:p>
          <a:p>
            <a:pPr marL="342900" indent="-342900">
              <a:buFont typeface="Arial" panose="020B0604020202020204" pitchFamily="34" charset="0"/>
              <a:buChar char="•"/>
            </a:pPr>
            <a:r>
              <a:rPr lang="en-US" sz="2200" dirty="0">
                <a:latin typeface="Avenir Next Demi Bold" panose="020B0503020202020204"/>
              </a:rPr>
              <a:t>Period of Performance: March 2024-December 2028</a:t>
            </a:r>
          </a:p>
          <a:p>
            <a:pPr marL="342900" indent="-342900">
              <a:buFont typeface="Arial" panose="020B0604020202020204" pitchFamily="34" charset="0"/>
              <a:buChar char="•"/>
            </a:pPr>
            <a:r>
              <a:rPr lang="en-US" sz="2200" dirty="0">
                <a:latin typeface="Avenir Next Demi Bold" panose="020B0503020202020204"/>
              </a:rPr>
              <a:t>Case management including assessments, goal setting, progress and attendance monitoring</a:t>
            </a:r>
          </a:p>
          <a:p>
            <a:pPr marL="342900" indent="-342900">
              <a:buFont typeface="Arial" panose="020B0604020202020204" pitchFamily="34" charset="0"/>
              <a:buChar char="•"/>
            </a:pPr>
            <a:r>
              <a:rPr lang="en-US" sz="2200" dirty="0">
                <a:latin typeface="Avenir Next Demi Bold" panose="020B0503020202020204"/>
              </a:rPr>
              <a:t>Barrier assessment and </a:t>
            </a:r>
            <a:r>
              <a:rPr lang="en-US" sz="2200" dirty="0" err="1">
                <a:latin typeface="Avenir Next Demi Bold" panose="020B0503020202020204"/>
              </a:rPr>
              <a:t>mititgation</a:t>
            </a:r>
            <a:endParaRPr lang="en-US" sz="2200" dirty="0">
              <a:latin typeface="Avenir Next Demi Bold" panose="020B0503020202020204"/>
            </a:endParaRPr>
          </a:p>
          <a:p>
            <a:pPr marL="342900" indent="-342900">
              <a:buFont typeface="Arial" panose="020B0604020202020204" pitchFamily="34" charset="0"/>
              <a:buChar char="•"/>
            </a:pPr>
            <a:r>
              <a:rPr lang="en-US" sz="2200" dirty="0">
                <a:latin typeface="Avenir Next Demi Bold" panose="020B0503020202020204"/>
              </a:rPr>
              <a:t>Referrals for </a:t>
            </a:r>
            <a:r>
              <a:rPr lang="en-US" sz="2200" dirty="0">
                <a:solidFill>
                  <a:srgbClr val="000000"/>
                </a:solidFill>
                <a:effectLst/>
                <a:latin typeface="Avenir Next Demi Bold" panose="020B0503020202020204"/>
                <a:ea typeface="Calibri" panose="020F0502020204030204" pitchFamily="34" charset="0"/>
              </a:rPr>
              <a:t>childcare, transportation support, behavioral health services, adult education, etc.</a:t>
            </a:r>
            <a:endParaRPr lang="en-US" sz="2200" dirty="0">
              <a:latin typeface="Avenir Next Demi Bold" panose="020B0503020202020204"/>
            </a:endParaRPr>
          </a:p>
          <a:p>
            <a:pPr marL="342900" indent="-342900">
              <a:buFont typeface="Arial" panose="020B0604020202020204" pitchFamily="34" charset="0"/>
              <a:buChar char="•"/>
            </a:pPr>
            <a:r>
              <a:rPr lang="en-US" sz="2200" dirty="0">
                <a:latin typeface="Avenir Next Demi Bold" panose="020B0503020202020204"/>
              </a:rPr>
              <a:t>Career development services including employment counseling, life skills workshops, </a:t>
            </a:r>
          </a:p>
          <a:p>
            <a:r>
              <a:rPr lang="en-US" sz="2200" dirty="0">
                <a:latin typeface="Avenir Next Demi Bold" panose="020B0503020202020204"/>
              </a:rPr>
              <a:t>     employment retention support</a:t>
            </a:r>
          </a:p>
          <a:p>
            <a:endParaRPr lang="en-US" sz="2200" dirty="0">
              <a:latin typeface="Avenir Next Demi Bold" panose="020B0503020202020204"/>
            </a:endParaRPr>
          </a:p>
        </p:txBody>
      </p:sp>
    </p:spTree>
    <p:extLst>
      <p:ext uri="{BB962C8B-B14F-4D97-AF65-F5344CB8AC3E}">
        <p14:creationId xmlns:p14="http://schemas.microsoft.com/office/powerpoint/2010/main" val="326040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0CF4B8-B431-7010-697A-B4C01AE73396}"/>
              </a:ext>
            </a:extLst>
          </p:cNvPr>
          <p:cNvSpPr txBox="1"/>
          <p:nvPr/>
        </p:nvSpPr>
        <p:spPr>
          <a:xfrm>
            <a:off x="653393" y="585925"/>
            <a:ext cx="9076203" cy="769441"/>
          </a:xfrm>
          <a:prstGeom prst="rect">
            <a:avLst/>
          </a:prstGeom>
          <a:noFill/>
        </p:spPr>
        <p:txBody>
          <a:bodyPr wrap="none" rtlCol="0">
            <a:spAutoFit/>
          </a:bodyPr>
          <a:lstStyle/>
          <a:p>
            <a:r>
              <a:rPr lang="en-US" sz="4400" b="1" dirty="0">
                <a:latin typeface="Avenir Next Demi Bold" panose="020B0503020202020204"/>
              </a:rPr>
              <a:t>Outreach and Participant Engagement</a:t>
            </a:r>
          </a:p>
        </p:txBody>
      </p:sp>
      <p:sp>
        <p:nvSpPr>
          <p:cNvPr id="14" name="TextBox 13">
            <a:extLst>
              <a:ext uri="{FF2B5EF4-FFF2-40B4-BE49-F238E27FC236}">
                <a16:creationId xmlns:a16="http://schemas.microsoft.com/office/drawing/2014/main" id="{86E99EF3-4C0E-8AD9-7F6B-E4E0CB499CF0}"/>
              </a:ext>
            </a:extLst>
          </p:cNvPr>
          <p:cNvSpPr txBox="1"/>
          <p:nvPr/>
        </p:nvSpPr>
        <p:spPr>
          <a:xfrm>
            <a:off x="994299" y="1802167"/>
            <a:ext cx="10555550" cy="4154984"/>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venir Next Demi Bold" panose="020B0503020202020204"/>
              </a:rPr>
              <a:t>$1,000,000 total available</a:t>
            </a:r>
          </a:p>
          <a:p>
            <a:pPr marL="342900" indent="-342900">
              <a:buFont typeface="Arial" panose="020B0604020202020204" pitchFamily="34" charset="0"/>
              <a:buChar char="•"/>
            </a:pPr>
            <a:r>
              <a:rPr lang="en-US" sz="2200" dirty="0">
                <a:latin typeface="Avenir Next Demi Bold" panose="020B0503020202020204"/>
              </a:rPr>
              <a:t>Period of Performance: March 2024-September 2028</a:t>
            </a:r>
          </a:p>
          <a:p>
            <a:pPr marL="342900" indent="-342900">
              <a:buFont typeface="Arial" panose="020B0604020202020204" pitchFamily="34" charset="0"/>
              <a:buChar char="•"/>
            </a:pPr>
            <a:r>
              <a:rPr lang="en-US" sz="2200" dirty="0">
                <a:solidFill>
                  <a:srgbClr val="000000"/>
                </a:solidFill>
                <a:effectLst/>
                <a:latin typeface="Avenir Next Demi Bold" panose="020B0503020202020204"/>
                <a:ea typeface="Calibri" panose="020F0502020204030204" pitchFamily="34" charset="0"/>
              </a:rPr>
              <a:t>Outreach: managing DSS referrals, reaching referred participants and eligible participants not referred by DSS, and maintaining ongoing communication about FLEX programming and available services</a:t>
            </a:r>
          </a:p>
          <a:p>
            <a:pPr marL="342900" indent="-342900">
              <a:buFont typeface="Arial" panose="020B0604020202020204" pitchFamily="34" charset="0"/>
              <a:buChar char="•"/>
            </a:pPr>
            <a:r>
              <a:rPr lang="en-US" sz="2200" dirty="0">
                <a:solidFill>
                  <a:srgbClr val="000000"/>
                </a:solidFill>
                <a:effectLst/>
                <a:latin typeface="Avenir Next Demi Bold" panose="020B0503020202020204"/>
                <a:ea typeface="Calibri" panose="020F0502020204030204" pitchFamily="34" charset="0"/>
              </a:rPr>
              <a:t>Engagement. Discuss methods of increasing participant engagement with FLEX programing and other services. Include a process for re-engaging participants who have become disengaged</a:t>
            </a:r>
          </a:p>
          <a:p>
            <a:pPr marL="342900" indent="-342900">
              <a:buFont typeface="Arial" panose="020B0604020202020204" pitchFamily="34" charset="0"/>
              <a:buChar char="•"/>
            </a:pPr>
            <a:r>
              <a:rPr lang="en-US" sz="2200" dirty="0">
                <a:latin typeface="Avenir Next Demi Bold" panose="020B0503020202020204"/>
              </a:rPr>
              <a:t>Barrier assessment and mitigation</a:t>
            </a:r>
          </a:p>
          <a:p>
            <a:pPr marL="342900" indent="-342900">
              <a:buFont typeface="Arial" panose="020B0604020202020204" pitchFamily="34" charset="0"/>
              <a:buChar char="•"/>
            </a:pPr>
            <a:r>
              <a:rPr lang="en-US" sz="2200" dirty="0">
                <a:latin typeface="Avenir Next Demi Bold" panose="020B0503020202020204"/>
              </a:rPr>
              <a:t>Referrals for </a:t>
            </a:r>
            <a:r>
              <a:rPr lang="en-US" sz="2200" dirty="0">
                <a:solidFill>
                  <a:srgbClr val="000000"/>
                </a:solidFill>
                <a:effectLst/>
                <a:latin typeface="Avenir Next Demi Bold" panose="020B0503020202020204"/>
                <a:ea typeface="Calibri" panose="020F0502020204030204" pitchFamily="34" charset="0"/>
              </a:rPr>
              <a:t>childcare, transportation support, behavioral health services, adult education, etc.</a:t>
            </a:r>
            <a:endParaRPr lang="en-US" sz="2200" dirty="0">
              <a:latin typeface="Avenir Next Demi Bold" panose="020B0503020202020204"/>
            </a:endParaRPr>
          </a:p>
          <a:p>
            <a:endParaRPr lang="en-US" sz="2200" dirty="0">
              <a:latin typeface="Avenir Next Demi Bold" panose="020B0503020202020204"/>
            </a:endParaRPr>
          </a:p>
        </p:txBody>
      </p:sp>
    </p:spTree>
    <p:extLst>
      <p:ext uri="{BB962C8B-B14F-4D97-AF65-F5344CB8AC3E}">
        <p14:creationId xmlns:p14="http://schemas.microsoft.com/office/powerpoint/2010/main" val="426835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9F63064-5D5F-BD24-FE90-17D1AF028F15}"/>
              </a:ext>
            </a:extLst>
          </p:cNvPr>
          <p:cNvPicPr>
            <a:picLocks noChangeAspect="1"/>
          </p:cNvPicPr>
          <p:nvPr/>
        </p:nvPicPr>
        <p:blipFill>
          <a:blip r:embed="rId3"/>
          <a:stretch>
            <a:fillRect/>
          </a:stretch>
        </p:blipFill>
        <p:spPr>
          <a:xfrm>
            <a:off x="10198100" y="138418"/>
            <a:ext cx="1905000" cy="669691"/>
          </a:xfrm>
          <a:prstGeom prst="rect">
            <a:avLst/>
          </a:prstGeom>
        </p:spPr>
      </p:pic>
      <p:pic>
        <p:nvPicPr>
          <p:cNvPr id="6" name="Picture 5">
            <a:extLst>
              <a:ext uri="{FF2B5EF4-FFF2-40B4-BE49-F238E27FC236}">
                <a16:creationId xmlns:a16="http://schemas.microsoft.com/office/drawing/2014/main" id="{9BD10EA4-B1C6-76BD-AA75-76D268691B63}"/>
              </a:ext>
            </a:extLst>
          </p:cNvPr>
          <p:cNvPicPr>
            <a:picLocks noChangeAspect="1"/>
          </p:cNvPicPr>
          <p:nvPr/>
        </p:nvPicPr>
        <p:blipFill rotWithShape="1">
          <a:blip r:embed="rId4">
            <a:alphaModFix/>
          </a:blip>
          <a:srcRect b="90069"/>
          <a:stretch/>
        </p:blipFill>
        <p:spPr>
          <a:xfrm>
            <a:off x="0" y="6176963"/>
            <a:ext cx="12192000" cy="681037"/>
          </a:xfrm>
          <a:prstGeom prst="rect">
            <a:avLst/>
          </a:prstGeom>
        </p:spPr>
      </p:pic>
      <p:cxnSp>
        <p:nvCxnSpPr>
          <p:cNvPr id="9" name="Straight Connector 8">
            <a:extLst>
              <a:ext uri="{FF2B5EF4-FFF2-40B4-BE49-F238E27FC236}">
                <a16:creationId xmlns:a16="http://schemas.microsoft.com/office/drawing/2014/main" id="{F5A790C4-5137-C268-1A78-ADB213B0C9B7}"/>
              </a:ext>
            </a:extLst>
          </p:cNvPr>
          <p:cNvCxnSpPr>
            <a:cxnSpLocks/>
          </p:cNvCxnSpPr>
          <p:nvPr/>
        </p:nvCxnSpPr>
        <p:spPr>
          <a:xfrm>
            <a:off x="0" y="6176963"/>
            <a:ext cx="12192000" cy="1446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F0CF4B8-B431-7010-697A-B4C01AE73396}"/>
              </a:ext>
            </a:extLst>
          </p:cNvPr>
          <p:cNvSpPr txBox="1"/>
          <p:nvPr/>
        </p:nvSpPr>
        <p:spPr>
          <a:xfrm>
            <a:off x="653393" y="585925"/>
            <a:ext cx="6387261" cy="769441"/>
          </a:xfrm>
          <a:prstGeom prst="rect">
            <a:avLst/>
          </a:prstGeom>
          <a:noFill/>
        </p:spPr>
        <p:txBody>
          <a:bodyPr wrap="none" rtlCol="0">
            <a:spAutoFit/>
          </a:bodyPr>
          <a:lstStyle/>
          <a:p>
            <a:r>
              <a:rPr lang="en-US" sz="4400" b="1" dirty="0">
                <a:latin typeface="Avenir Next Demi Bold" panose="020B0503020202020204"/>
              </a:rPr>
              <a:t>Behavioral Health Services</a:t>
            </a:r>
          </a:p>
        </p:txBody>
      </p:sp>
      <p:sp>
        <p:nvSpPr>
          <p:cNvPr id="14" name="TextBox 13">
            <a:extLst>
              <a:ext uri="{FF2B5EF4-FFF2-40B4-BE49-F238E27FC236}">
                <a16:creationId xmlns:a16="http://schemas.microsoft.com/office/drawing/2014/main" id="{86E99EF3-4C0E-8AD9-7F6B-E4E0CB499CF0}"/>
              </a:ext>
            </a:extLst>
          </p:cNvPr>
          <p:cNvSpPr txBox="1"/>
          <p:nvPr/>
        </p:nvSpPr>
        <p:spPr>
          <a:xfrm>
            <a:off x="994299" y="1460084"/>
            <a:ext cx="10555550" cy="4612160"/>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Avenir Next Demi Bold" panose="020B0503020202020204"/>
              </a:rPr>
              <a:t>$500,000 total available</a:t>
            </a:r>
          </a:p>
          <a:p>
            <a:pPr marL="342900" indent="-342900">
              <a:buFont typeface="Arial" panose="020B0604020202020204" pitchFamily="34" charset="0"/>
              <a:buChar char="•"/>
            </a:pPr>
            <a:r>
              <a:rPr lang="en-US" sz="2200" dirty="0">
                <a:latin typeface="Avenir Next Demi Bold" panose="020B0503020202020204"/>
              </a:rPr>
              <a:t>Period of Performance: March 2024-September 2028</a:t>
            </a:r>
          </a:p>
          <a:p>
            <a:pPr marL="342900" indent="-342900">
              <a:buFont typeface="Arial" panose="020B0604020202020204" pitchFamily="34" charset="0"/>
              <a:buChar char="•"/>
            </a:pPr>
            <a:r>
              <a:rPr lang="en-US" sz="2200" dirty="0">
                <a:solidFill>
                  <a:srgbClr val="000000"/>
                </a:solidFill>
                <a:effectLst/>
                <a:latin typeface="Avenir Next Demi Bold" panose="020B0503020202020204"/>
                <a:ea typeface="Calibri" panose="020F0502020204030204" pitchFamily="34" charset="0"/>
              </a:rPr>
              <a:t>Services by a clinician (or clinicians) with LCSW-C or LCPC license in Maryland. The clinician(s) should have at least 5 years of work experience in the implementation of therapeutic behavioral health services, including developing and implementing clinical interventions for individuals experiencing trauma, grief and loss, anxiety, depression, anger management, and substance abuse</a:t>
            </a:r>
            <a:endParaRPr lang="en-US" sz="2200" dirty="0">
              <a:latin typeface="Avenir Next Demi Bold" panose="020B0503020202020204"/>
            </a:endParaRPr>
          </a:p>
          <a:p>
            <a:pPr marL="342900" marR="457200" lvl="0" indent="-342900">
              <a:lnSpc>
                <a:spcPct val="107000"/>
              </a:lnSpc>
              <a:spcBef>
                <a:spcPts val="10"/>
              </a:spcBef>
              <a:spcAft>
                <a:spcPts val="0"/>
              </a:spcAft>
              <a:buSzPts val="1200"/>
              <a:buFont typeface="Symbol" panose="05050102010706020507" pitchFamily="18" charset="2"/>
              <a:buChar char=""/>
              <a:tabLst>
                <a:tab pos="520700" algn="l"/>
                <a:tab pos="521335" algn="l"/>
              </a:tabLst>
            </a:pPr>
            <a:r>
              <a:rPr lang="en-US" sz="2200" dirty="0">
                <a:solidFill>
                  <a:srgbClr val="000000"/>
                </a:solidFill>
                <a:effectLst/>
                <a:latin typeface="Avenir Next Demi Bold" panose="020B0503020202020204"/>
                <a:ea typeface="Times New Roman" panose="02020603050405020304" pitchFamily="18" charset="0"/>
                <a:cs typeface="Symbol" panose="05050102010706020507" pitchFamily="18" charset="2"/>
              </a:rPr>
              <a:t>Provide trauma-informed care as participants navigate employment and training </a:t>
            </a:r>
            <a:endParaRPr lang="en-US" sz="2200" dirty="0">
              <a:solidFill>
                <a:srgbClr val="000000"/>
              </a:solidFill>
              <a:effectLst/>
              <a:latin typeface="Avenir Next Demi Bold" panose="020B0503020202020204"/>
              <a:ea typeface="Symbol" panose="05050102010706020507" pitchFamily="18" charset="2"/>
              <a:cs typeface="Symbol" panose="05050102010706020507" pitchFamily="18" charset="2"/>
            </a:endParaRPr>
          </a:p>
          <a:p>
            <a:pPr marL="342900" marR="457200" lvl="0" indent="-342900">
              <a:lnSpc>
                <a:spcPct val="107000"/>
              </a:lnSpc>
              <a:spcBef>
                <a:spcPts val="10"/>
              </a:spcBef>
              <a:spcAft>
                <a:spcPts val="0"/>
              </a:spcAft>
              <a:buSzPts val="1200"/>
              <a:buFont typeface="Symbol" panose="05050102010706020507" pitchFamily="18" charset="2"/>
              <a:buChar char=""/>
              <a:tabLst>
                <a:tab pos="520700" algn="l"/>
                <a:tab pos="521335" algn="l"/>
              </a:tabLst>
            </a:pPr>
            <a:r>
              <a:rPr lang="en-US" sz="2200" dirty="0">
                <a:solidFill>
                  <a:srgbClr val="000000"/>
                </a:solidFill>
                <a:effectLst/>
                <a:latin typeface="Avenir Next Demi Bold" panose="020B0503020202020204"/>
                <a:ea typeface="Times New Roman" panose="02020603050405020304" pitchFamily="18" charset="0"/>
                <a:cs typeface="Symbol" panose="05050102010706020507" pitchFamily="18" charset="2"/>
              </a:rPr>
              <a:t>Provide a safe space to help individuals and families toward self-sufficiency and personal success </a:t>
            </a:r>
            <a:endParaRPr lang="en-US" sz="2200" dirty="0">
              <a:solidFill>
                <a:srgbClr val="000000"/>
              </a:solidFill>
              <a:effectLst/>
              <a:latin typeface="Avenir Next Demi Bold" panose="020B0503020202020204"/>
              <a:ea typeface="Symbol" panose="05050102010706020507" pitchFamily="18" charset="2"/>
              <a:cs typeface="Symbol" panose="05050102010706020507" pitchFamily="18" charset="2"/>
            </a:endParaRPr>
          </a:p>
          <a:p>
            <a:pPr marL="342900" marR="457200" lvl="0" indent="-342900">
              <a:lnSpc>
                <a:spcPct val="107000"/>
              </a:lnSpc>
              <a:spcBef>
                <a:spcPts val="10"/>
              </a:spcBef>
              <a:spcAft>
                <a:spcPts val="0"/>
              </a:spcAft>
              <a:buSzPts val="1200"/>
              <a:buFont typeface="Symbol" panose="05050102010706020507" pitchFamily="18" charset="2"/>
              <a:buChar char=""/>
              <a:tabLst>
                <a:tab pos="520700" algn="l"/>
                <a:tab pos="521335" algn="l"/>
              </a:tabLst>
            </a:pPr>
            <a:r>
              <a:rPr lang="en-US" sz="2200" dirty="0">
                <a:solidFill>
                  <a:srgbClr val="000000"/>
                </a:solidFill>
                <a:effectLst/>
                <a:latin typeface="Avenir Next Demi Bold" panose="020B0503020202020204"/>
                <a:ea typeface="Times New Roman" panose="02020603050405020304" pitchFamily="18" charset="0"/>
                <a:cs typeface="Symbol" panose="05050102010706020507" pitchFamily="18" charset="2"/>
              </a:rPr>
              <a:t>Help individuals to create better problem-solving, healthier relationships, and stronger communities </a:t>
            </a:r>
            <a:endParaRPr lang="en-US" sz="2200" dirty="0">
              <a:solidFill>
                <a:srgbClr val="000000"/>
              </a:solidFill>
              <a:effectLst/>
              <a:latin typeface="Avenir Next Demi Bold" panose="020B0503020202020204"/>
              <a:ea typeface="Symbol" panose="05050102010706020507" pitchFamily="18" charset="2"/>
              <a:cs typeface="Symbol" panose="05050102010706020507" pitchFamily="18" charset="2"/>
            </a:endParaRPr>
          </a:p>
          <a:p>
            <a:endParaRPr lang="en-US" sz="2200" dirty="0">
              <a:latin typeface="Avenir Next Demi Bold" panose="020B0503020202020204"/>
            </a:endParaRPr>
          </a:p>
        </p:txBody>
      </p:sp>
    </p:spTree>
    <p:extLst>
      <p:ext uri="{BB962C8B-B14F-4D97-AF65-F5344CB8AC3E}">
        <p14:creationId xmlns:p14="http://schemas.microsoft.com/office/powerpoint/2010/main" val="890818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1733</TotalTime>
  <Words>1161</Words>
  <Application>Microsoft Office PowerPoint</Application>
  <PresentationFormat>Widescreen</PresentationFormat>
  <Paragraphs>133</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 Next Demi Bold</vt:lpstr>
      <vt:lpstr>Avenir Next Ultra Light</vt:lpstr>
      <vt:lpstr>Calibri</vt:lpstr>
      <vt:lpstr>Calibri Light</vt:lpstr>
      <vt:lpstr>Symbol</vt:lpstr>
      <vt:lpstr>Wingdings</vt:lpstr>
      <vt:lpstr>Office Theme</vt:lpstr>
      <vt:lpstr>WRC FLEX GRANT Bidders’ Conference  November 7, 2023</vt:lpstr>
      <vt:lpstr>INTRODUCTIONS </vt:lpstr>
      <vt:lpstr> FLEX Grant Overview  MOED will expand its current model to serve 2,500 residents annually, emphasizing a two-generation (2-Gen) approach to case management by providing services and incentives that aim to improve outcomes both for parents and children.  We are also fully integrating our ARPA-funded programs, including adult education, legal services, financial empowerment counseling, transportation assistance, and subsidized work. The FLEX Grant model will add behavioral health services to our program offerings, as well as incentives for education, employment retention, and 2-Gen activities.     </vt:lpstr>
      <vt:lpstr>        FLEX Program – Eligible Populations  TCA Head-of-Household: TCA Head-of-Household applicants or enrollees who must participate in required Work Activities in order to continue to receive TCA benefits.    TCA Non-Custodial Parent: Non-custodial parent affiliated with TCA Head of Household and court-mandated child support order   Justice Involved: Child of TCA Head-of-Household, aged 18 years old or older, with a juvenile or criminal record  </vt:lpstr>
      <vt:lpstr>      </vt:lpstr>
      <vt:lpstr>Current RFPs</vt:lpstr>
      <vt:lpstr>PowerPoint Presentation</vt:lpstr>
      <vt:lpstr>PowerPoint Presentation</vt:lpstr>
      <vt:lpstr>PowerPoint Presentation</vt:lpstr>
      <vt:lpstr>PowerPoint Presentation</vt:lpstr>
      <vt:lpstr>Application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Presenter Name Date</dc:title>
  <dc:creator>Microsoft Office User</dc:creator>
  <cp:lastModifiedBy>Harrison, Angela (MOED)</cp:lastModifiedBy>
  <cp:revision>248</cp:revision>
  <dcterms:created xsi:type="dcterms:W3CDTF">2022-05-26T17:58:44Z</dcterms:created>
  <dcterms:modified xsi:type="dcterms:W3CDTF">2023-11-06T21:27:15Z</dcterms:modified>
</cp:coreProperties>
</file>